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7" r:id="rId4"/>
    <p:sldId id="340" r:id="rId5"/>
    <p:sldId id="258" r:id="rId6"/>
    <p:sldId id="346" r:id="rId7"/>
    <p:sldId id="270" r:id="rId8"/>
    <p:sldId id="274" r:id="rId9"/>
    <p:sldId id="345" r:id="rId10"/>
    <p:sldId id="276" r:id="rId11"/>
    <p:sldId id="332" r:id="rId12"/>
    <p:sldId id="282" r:id="rId13"/>
    <p:sldId id="337" r:id="rId14"/>
    <p:sldId id="285" r:id="rId15"/>
    <p:sldId id="330" r:id="rId16"/>
    <p:sldId id="286" r:id="rId17"/>
    <p:sldId id="289" r:id="rId18"/>
    <p:sldId id="338" r:id="rId19"/>
    <p:sldId id="284" r:id="rId20"/>
    <p:sldId id="327" r:id="rId21"/>
    <p:sldId id="328" r:id="rId22"/>
    <p:sldId id="342" r:id="rId23"/>
    <p:sldId id="343" r:id="rId24"/>
    <p:sldId id="341" r:id="rId25"/>
    <p:sldId id="291" r:id="rId26"/>
    <p:sldId id="333" r:id="rId27"/>
    <p:sldId id="347" r:id="rId28"/>
    <p:sldId id="334" r:id="rId29"/>
    <p:sldId id="349" r:id="rId30"/>
    <p:sldId id="335" r:id="rId31"/>
    <p:sldId id="344" r:id="rId32"/>
    <p:sldId id="348" r:id="rId3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21"/>
    <a:srgbClr val="FF9900"/>
    <a:srgbClr val="FFCC66"/>
    <a:srgbClr val="66FFCC"/>
    <a:srgbClr val="0033CC"/>
    <a:srgbClr val="0000FF"/>
    <a:srgbClr val="FFFF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19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E589-878B-467D-B763-31F9F4FE5015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5E7F-F258-4B0A-89C0-E048EC9769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A6D3-B4A9-41EC-9057-D588D6D5F148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52B8-0D11-4677-B497-7E07509DA0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20A9-FECF-41F9-BE03-E8E228692998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15AA-C1F7-4ABE-ADB9-0822E92D06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55D7-D5D5-4DAD-9DF5-B6FCEFAD102F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49BC-925E-4BA0-A72D-28AFF281ED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F660-D29B-4D25-B774-65C48BBD9CD3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5888-56E8-462D-9001-A060F06C05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0A2A-406E-4A16-8351-1A980A9DE7B5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0D4D-6943-48F5-94ED-B28B5B46B0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F2C4-6BF0-445C-B340-FCD5638CBBE4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BB28-88B6-42DE-85BB-58145E3563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63A5-C0E8-4720-912A-34AFBB8207B4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673B-AE95-4018-8340-68EF5428D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BACA-0639-4960-8E5D-D5D379F321A8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EF24-74C1-4819-8BB0-4E9A75F2AB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5B0B-16A4-4710-9DB9-2C22BD4C6CE0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5500-2AE1-4E70-B62B-6D334467F3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2B5B-5A02-4DD0-97BE-ACF19054EDAF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2153-D1A3-42FE-AC7E-10271CAF29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50000">
              <a:srgbClr val="001847"/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AB1F7-CFDB-440A-A5CC-8F2C986E8640}" type="datetimeFigureOut">
              <a:rPr lang="pl-PL"/>
              <a:pPr>
                <a:defRPr/>
              </a:pPr>
              <a:t>2011-09-14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56E0F-AE84-495E-94CC-9E6B2CA684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ci-01b-0-1.ukl.uni-freiburg.de/EIDPWebApp/servlet/com.eidp.webctrl.Controller?applicationContext=esid-hg_siga" TargetMode="External"/><Relationship Id="rId2" Type="http://schemas.openxmlformats.org/officeDocument/2006/relationships/hyperlink" Target="https://cci-01b-0-1.ukl.uni-freiburg.de/EIDPWebApp/servlet/com.eidp.webctrl.Controller?applicationContext=esid-hg_cv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i-01b-0-1.ukl.uni-freiburg.de/EIDPWebApp/servlet/com.eidp.webctrl.Controller?applicationContext=esid-hg_siga_iggsub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457200" y="928688"/>
            <a:ext cx="8382000" cy="2643187"/>
          </a:xfrm>
        </p:spPr>
        <p:txBody>
          <a:bodyPr/>
          <a:lstStyle/>
          <a:p>
            <a:pPr eaLnBrk="1" hangingPunct="1"/>
            <a:r>
              <a:rPr lang="pl-PL" sz="3200" b="1" smtClean="0">
                <a:solidFill>
                  <a:srgbClr val="F58121"/>
                </a:solidFill>
                <a:cs typeface="Arial" pitchFamily="34" charset="0"/>
              </a:rPr>
              <a:t>PIERWOTNE NIEDOBORY ODPORNOŚCI</a:t>
            </a:r>
            <a:r>
              <a:rPr lang="pl-PL" sz="2800" b="1" smtClean="0">
                <a:solidFill>
                  <a:srgbClr val="F58121"/>
                </a:solidFill>
                <a:cs typeface="Arial" pitchFamily="34" charset="0"/>
              </a:rPr>
              <a:t/>
            </a:r>
            <a:br>
              <a:rPr lang="pl-PL" sz="2800" b="1" smtClean="0">
                <a:solidFill>
                  <a:srgbClr val="F58121"/>
                </a:solidFill>
                <a:cs typeface="Arial" pitchFamily="34" charset="0"/>
              </a:rPr>
            </a:br>
            <a:r>
              <a:rPr lang="pl-PL" sz="2800" b="1" smtClean="0">
                <a:solidFill>
                  <a:srgbClr val="F58121"/>
                </a:solidFill>
                <a:cs typeface="Arial" pitchFamily="34" charset="0"/>
              </a:rPr>
              <a:t/>
            </a:r>
            <a:br>
              <a:rPr lang="pl-PL" sz="2800" b="1" smtClean="0">
                <a:solidFill>
                  <a:srgbClr val="F58121"/>
                </a:solidFill>
                <a:cs typeface="Arial" pitchFamily="34" charset="0"/>
              </a:rPr>
            </a:br>
            <a:r>
              <a:rPr lang="pl-PL" sz="2800" b="1" smtClean="0">
                <a:solidFill>
                  <a:srgbClr val="F58121"/>
                </a:solidFill>
              </a:rPr>
              <a:t/>
            </a:r>
            <a:br>
              <a:rPr lang="pl-PL" sz="2800" b="1" smtClean="0">
                <a:solidFill>
                  <a:srgbClr val="F58121"/>
                </a:solidFill>
              </a:rPr>
            </a:br>
            <a:r>
              <a:rPr lang="pl-PL" sz="2800" smtClean="0">
                <a:solidFill>
                  <a:srgbClr val="F58121"/>
                </a:solidFill>
                <a:cs typeface="Arial" pitchFamily="34" charset="0"/>
              </a:rPr>
              <a:t> DIAGNOSTYKA  I  LECZENIE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1143000" y="4071938"/>
            <a:ext cx="7100888" cy="2452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b="1" i="1" smtClean="0">
                <a:solidFill>
                  <a:schemeClr val="bg1"/>
                </a:solidFill>
                <a:cs typeface="Arial" pitchFamily="34" charset="0"/>
              </a:rPr>
              <a:t>Anna Szaflarska</a:t>
            </a:r>
          </a:p>
          <a:p>
            <a:pPr eaLnBrk="1" hangingPunct="1">
              <a:lnSpc>
                <a:spcPct val="80000"/>
              </a:lnSpc>
            </a:pPr>
            <a:endParaRPr lang="pl-PL" sz="2400" b="1" i="1" smtClean="0">
              <a:solidFill>
                <a:srgbClr val="898989"/>
              </a:solidFill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smtClean="0">
                <a:solidFill>
                  <a:srgbClr val="66FFCC"/>
                </a:solidFill>
                <a:cs typeface="Arial" pitchFamily="34" charset="0"/>
              </a:rPr>
              <a:t>Katedra Immunologii Klinicznej i Transplantologii 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>
                <a:solidFill>
                  <a:srgbClr val="66FFCC"/>
                </a:solidFill>
                <a:cs typeface="Arial" pitchFamily="34" charset="0"/>
              </a:rPr>
              <a:t>Uniwersytet Jagielloński Collegium Medicum 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>
                <a:solidFill>
                  <a:srgbClr val="66FFCC"/>
                </a:solidFill>
                <a:cs typeface="Arial" pitchFamily="34" charset="0"/>
              </a:rPr>
              <a:t>Poradnia i Oddział Immunologii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>
                <a:solidFill>
                  <a:srgbClr val="66FFCC"/>
                </a:solidFill>
                <a:cs typeface="Arial" pitchFamily="34" charset="0"/>
              </a:rPr>
              <a:t>Uniwersytecki Szpital Dziecięcy w Krakowie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>
                <a:solidFill>
                  <a:srgbClr val="66FFCC"/>
                </a:solidFill>
                <a:cs typeface="Arial" pitchFamily="34" charset="0"/>
              </a:rPr>
              <a:t>Wielicka 265, 30-663 Kraków</a:t>
            </a:r>
          </a:p>
          <a:p>
            <a:pPr eaLnBrk="1" hangingPunct="1">
              <a:lnSpc>
                <a:spcPct val="80000"/>
              </a:lnSpc>
            </a:pPr>
            <a:endParaRPr lang="pl-PL" sz="2400" i="1" smtClean="0">
              <a:solidFill>
                <a:srgbClr val="66FFC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KLONALNA SELEKCJA KOMÓREK B</a:t>
            </a:r>
            <a:endParaRPr lang="en-GB" sz="2800" b="1" smtClean="0">
              <a:solidFill>
                <a:srgbClr val="F58121"/>
              </a:solidFill>
            </a:endParaRPr>
          </a:p>
        </p:txBody>
      </p:sp>
      <p:pic>
        <p:nvPicPr>
          <p:cNvPr id="9219" name="Picture 3" descr="immunl-ryc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867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eaLnBrk="1" hangingPunct="1"/>
            <a:r>
              <a:rPr lang="pl-PL" sz="2400" b="1" smtClean="0">
                <a:solidFill>
                  <a:srgbClr val="F58121"/>
                </a:solidFill>
              </a:rPr>
              <a:t>ODPORNOŚĆ HUMORALNA - IMMUNOGLOBULINY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071563"/>
            <a:ext cx="7786688" cy="542925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b="1" dirty="0" err="1" smtClean="0">
                <a:solidFill>
                  <a:schemeClr val="bg1"/>
                </a:solidFill>
              </a:rPr>
              <a:t>IgG</a:t>
            </a:r>
            <a:r>
              <a:rPr lang="pl-PL" sz="2200" dirty="0" smtClean="0">
                <a:solidFill>
                  <a:schemeClr val="bg1"/>
                </a:solidFill>
              </a:rPr>
              <a:t> – najwyższe stężenie w surowicy, 4 podklasy, 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 okres półtrwania – 24-28 dni, przechodzi przez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 łożysko, jest główną immunoglobuliną odpowiedzi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 swoistej, wzrost poziomu w </a:t>
            </a:r>
            <a:r>
              <a:rPr lang="pl-PL" sz="2200" dirty="0" smtClean="0">
                <a:solidFill>
                  <a:schemeClr val="bg1"/>
                </a:solidFill>
              </a:rPr>
              <a:t>zakażeniach</a:t>
            </a:r>
            <a:endParaRPr lang="pl-PL" sz="22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b="1" dirty="0" err="1" smtClean="0">
                <a:solidFill>
                  <a:schemeClr val="bg1"/>
                </a:solidFill>
              </a:rPr>
              <a:t>IgM</a:t>
            </a:r>
            <a:r>
              <a:rPr lang="pl-PL" sz="2200" dirty="0" smtClean="0">
                <a:solidFill>
                  <a:schemeClr val="bg1"/>
                </a:solidFill>
              </a:rPr>
              <a:t> – najcięższa cząsteczka </a:t>
            </a:r>
            <a:r>
              <a:rPr lang="pl-PL" sz="2200" dirty="0" err="1" smtClean="0">
                <a:solidFill>
                  <a:schemeClr val="bg1"/>
                </a:solidFill>
              </a:rPr>
              <a:t>pięcioramieniowa</a:t>
            </a:r>
            <a:r>
              <a:rPr lang="pl-PL" sz="2200" dirty="0" smtClean="0">
                <a:solidFill>
                  <a:schemeClr val="bg1"/>
                </a:solidFill>
              </a:rPr>
              <a:t>, okres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 półtrwania – 3-5 dni, immunoglobulina 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 „pierwszego rzutu” w odpowiedzi na patogen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b="1" dirty="0" err="1" smtClean="0">
                <a:solidFill>
                  <a:schemeClr val="bg1"/>
                </a:solidFill>
              </a:rPr>
              <a:t>IgA</a:t>
            </a:r>
            <a:r>
              <a:rPr lang="pl-PL" sz="2200" b="1" dirty="0" smtClean="0">
                <a:solidFill>
                  <a:schemeClr val="bg1"/>
                </a:solidFill>
              </a:rPr>
              <a:t> </a:t>
            </a:r>
            <a:r>
              <a:rPr lang="pl-PL" sz="2200" dirty="0" smtClean="0">
                <a:solidFill>
                  <a:schemeClr val="bg1"/>
                </a:solidFill>
              </a:rPr>
              <a:t>– postać jednocząsteczkowa – w surowicy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-  postać dwucząsteczkowa - na błonach śluzowych jako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główna immunoglobulina obronna, działanie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aglutynacyjne, antyadhezyjne, czas półtrwania 5-6 dni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b="1" dirty="0" err="1" smtClean="0">
                <a:solidFill>
                  <a:schemeClr val="bg1"/>
                </a:solidFill>
              </a:rPr>
              <a:t>IgE</a:t>
            </a:r>
            <a:r>
              <a:rPr lang="pl-PL" sz="2200" dirty="0" smtClean="0">
                <a:solidFill>
                  <a:schemeClr val="bg1"/>
                </a:solidFill>
              </a:rPr>
              <a:t> -  immunoglobulina związana z odpowiedzią na pasożyty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oraz reakcjami alergicznymi, czas półtrwania – 2.5 dnia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b="1" dirty="0" err="1" smtClean="0">
                <a:solidFill>
                  <a:schemeClr val="bg1"/>
                </a:solidFill>
              </a:rPr>
              <a:t>IgD</a:t>
            </a:r>
            <a:r>
              <a:rPr lang="pl-PL" sz="2200" dirty="0" smtClean="0">
                <a:solidFill>
                  <a:schemeClr val="bg1"/>
                </a:solidFill>
              </a:rPr>
              <a:t> -  mało znana, wzrost stężenia w zakażeniach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      przewlekłych, gorączkach okresowych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None/>
            </a:pPr>
            <a:endParaRPr lang="pl-PL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IMMUNOGLOBULINY  W  SUROWICY PŁODU     I  NOWORODKA</a:t>
            </a:r>
            <a:endParaRPr lang="en-GB" sz="2800" b="1" smtClean="0">
              <a:solidFill>
                <a:srgbClr val="F58121"/>
              </a:solidFill>
            </a:endParaRPr>
          </a:p>
        </p:txBody>
      </p:sp>
      <p:pic>
        <p:nvPicPr>
          <p:cNvPr id="11267" name="Picture 3" descr="IMMUNOL-RYC10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1841500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</a:rPr>
              <a:t>Rozróżniamy dwa rodzaje niedoborów: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• </a:t>
            </a:r>
            <a:r>
              <a:rPr lang="pl-PL" sz="2400" dirty="0">
                <a:solidFill>
                  <a:srgbClr val="66FF33"/>
                </a:solidFill>
              </a:rPr>
              <a:t>pierwotne</a:t>
            </a:r>
            <a:r>
              <a:rPr lang="pl-PL" sz="2400" dirty="0">
                <a:solidFill>
                  <a:schemeClr val="bg1"/>
                </a:solidFill>
              </a:rPr>
              <a:t>, spowodowane mutacją genową</a:t>
            </a:r>
          </a:p>
          <a:p>
            <a:r>
              <a:rPr lang="pl-PL" sz="2400" dirty="0">
                <a:solidFill>
                  <a:schemeClr val="bg1"/>
                </a:solidFill>
              </a:rPr>
              <a:t>• </a:t>
            </a:r>
            <a:r>
              <a:rPr lang="pl-PL" sz="2400" dirty="0">
                <a:solidFill>
                  <a:srgbClr val="66FF33"/>
                </a:solidFill>
              </a:rPr>
              <a:t>wtórne</a:t>
            </a:r>
            <a:r>
              <a:rPr lang="pl-PL" sz="2400" dirty="0">
                <a:solidFill>
                  <a:schemeClr val="bg1"/>
                </a:solidFill>
              </a:rPr>
              <a:t>, powstające jako konsekwencja leczenia innych chorób (np. leczenie p/c nowotworowe) albo powstające jako wtórne do infekcji (np. HIV)</a:t>
            </a:r>
          </a:p>
          <a:p>
            <a:r>
              <a:rPr lang="pl-PL" sz="2400" dirty="0">
                <a:solidFill>
                  <a:schemeClr val="bg1"/>
                </a:solidFill>
              </a:rPr>
              <a:t>Dodatkowo, schorzenia powodujące utratę białek, np. zespół nerczycowy i zużycie dopełniacza, np. w chorobach tkanki łącznej (ang. </a:t>
            </a:r>
            <a:r>
              <a:rPr lang="pl-PL" sz="2400" i="1" dirty="0" err="1">
                <a:solidFill>
                  <a:schemeClr val="bg1"/>
                </a:solidFill>
              </a:rPr>
              <a:t>Systemic</a:t>
            </a: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err="1">
                <a:solidFill>
                  <a:schemeClr val="bg1"/>
                </a:solidFill>
              </a:rPr>
              <a:t>Lupus</a:t>
            </a: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i="1" dirty="0" err="1">
                <a:solidFill>
                  <a:schemeClr val="bg1"/>
                </a:solidFill>
              </a:rPr>
              <a:t>Erythematosus</a:t>
            </a:r>
            <a:r>
              <a:rPr lang="pl-PL" sz="2400" i="1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= SLE</a:t>
            </a:r>
            <a:r>
              <a:rPr lang="pl-PL" sz="2400" dirty="0" smtClean="0">
                <a:solidFill>
                  <a:schemeClr val="bg1"/>
                </a:solidFill>
              </a:rPr>
              <a:t>)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NIEDOBORY ODPORNOŚCI</a:t>
            </a:r>
            <a:endParaRPr lang="en-GB" sz="2800" b="1">
              <a:solidFill>
                <a:srgbClr val="F5812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NIEDOBORY ODPORNOŚCI</a:t>
            </a:r>
            <a:endParaRPr lang="en-GB" sz="2800" b="1" smtClean="0">
              <a:solidFill>
                <a:srgbClr val="F5812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2057400"/>
            <a:ext cx="8458200" cy="4540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l-PL" sz="2400" b="1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l-PL" sz="2400" smtClean="0">
                <a:solidFill>
                  <a:schemeClr val="bg1"/>
                </a:solidFill>
              </a:rPr>
              <a:t>przewlekłe i powtarzające się zakażenia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l-PL" sz="2400" smtClean="0">
                <a:solidFill>
                  <a:schemeClr val="bg1"/>
                </a:solidFill>
              </a:rPr>
              <a:t> zakażenia oportunistyczne (Candida, Pneumocystis 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2400" smtClean="0">
                <a:solidFill>
                  <a:schemeClr val="bg1"/>
                </a:solidFill>
              </a:rPr>
              <a:t>     carinii, CMV)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l-PL" sz="2400" smtClean="0">
                <a:solidFill>
                  <a:schemeClr val="bg1"/>
                </a:solidFill>
              </a:rPr>
              <a:t> źle leczące się zakażenia (brak remisji między epizodami 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2400" smtClean="0">
                <a:solidFill>
                  <a:schemeClr val="bg1"/>
                </a:solidFill>
              </a:rPr>
              <a:t>     zakażeń)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l-PL" sz="2400" smtClean="0">
                <a:solidFill>
                  <a:schemeClr val="bg1"/>
                </a:solidFill>
              </a:rPr>
              <a:t> powikłania miejscowe i ogólne po szczepieniach żywymi drobnoustrojami (BCG, polio, odra, świnka, różyczka, ospa)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endParaRPr lang="en-GB" sz="2400" smtClean="0">
              <a:solidFill>
                <a:schemeClr val="bg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40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66FFCC"/>
                </a:solidFill>
              </a:rPr>
              <a:t>OBJAWY CZĘSTO STWIERDZANE I ZNAMIENNE</a:t>
            </a:r>
            <a:endParaRPr lang="en-GB" sz="3200">
              <a:solidFill>
                <a:srgbClr val="66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485775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NIEDOBORY ODPORNOŚCI - OBJAWY</a:t>
            </a:r>
            <a:endParaRPr lang="en-GB" sz="2800" b="1" smtClean="0">
              <a:solidFill>
                <a:srgbClr val="F5812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928688"/>
            <a:ext cx="8731250" cy="5929312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 </a:t>
            </a:r>
            <a:r>
              <a:rPr lang="en-GB" sz="2000" dirty="0" err="1" smtClean="0">
                <a:solidFill>
                  <a:srgbClr val="FFFFFF"/>
                </a:solidFill>
              </a:rPr>
              <a:t>sześć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więcej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zakażeń</a:t>
            </a:r>
            <a:r>
              <a:rPr lang="en-GB" sz="2000" dirty="0" smtClean="0">
                <a:solidFill>
                  <a:srgbClr val="FFFFFF"/>
                </a:solidFill>
              </a:rPr>
              <a:t> w </a:t>
            </a:r>
            <a:r>
              <a:rPr lang="en-GB" sz="2000" dirty="0" err="1" smtClean="0">
                <a:solidFill>
                  <a:srgbClr val="FFFFFF"/>
                </a:solidFill>
              </a:rPr>
              <a:t>ciągu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roku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 </a:t>
            </a:r>
            <a:r>
              <a:rPr lang="en-GB" sz="2000" dirty="0" err="1" smtClean="0">
                <a:solidFill>
                  <a:srgbClr val="FFFFFF"/>
                </a:solidFill>
              </a:rPr>
              <a:t>dwa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więcej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za</a:t>
            </a:r>
            <a:r>
              <a:rPr lang="pl-PL" sz="2000" dirty="0" smtClean="0">
                <a:solidFill>
                  <a:srgbClr val="FFFFFF"/>
                </a:solidFill>
              </a:rPr>
              <a:t>paleń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zatok</a:t>
            </a:r>
            <a:r>
              <a:rPr lang="en-GB" sz="2000" dirty="0" smtClean="0">
                <a:solidFill>
                  <a:srgbClr val="FFFFFF"/>
                </a:solidFill>
              </a:rPr>
              <a:t> o </a:t>
            </a:r>
            <a:r>
              <a:rPr lang="en-GB" sz="2000" dirty="0" err="1" smtClean="0">
                <a:solidFill>
                  <a:srgbClr val="FFFFFF"/>
                </a:solidFill>
              </a:rPr>
              <a:t>ciężkim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przebiegu</a:t>
            </a:r>
            <a:r>
              <a:rPr lang="en-GB" sz="2000" dirty="0" smtClean="0">
                <a:solidFill>
                  <a:srgbClr val="FFFFFF"/>
                </a:solidFill>
              </a:rPr>
              <a:t> w </a:t>
            </a:r>
            <a:r>
              <a:rPr lang="en-GB" sz="2000" dirty="0" err="1" smtClean="0">
                <a:solidFill>
                  <a:srgbClr val="FFFFFF"/>
                </a:solidFill>
              </a:rPr>
              <a:t>ciągu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roku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Tx/>
              <a:buChar char="-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000" dirty="0" err="1" smtClean="0">
                <a:solidFill>
                  <a:srgbClr val="FFFFFF"/>
                </a:solidFill>
              </a:rPr>
              <a:t>trwająca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dwa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miesiące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dłużej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antybiotykoterapia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bez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wyra</a:t>
            </a:r>
            <a:r>
              <a:rPr lang="pl-PL" sz="2000" dirty="0" smtClean="0">
                <a:solidFill>
                  <a:srgbClr val="FFFFFF"/>
                </a:solidFill>
              </a:rPr>
              <a:t>ź</a:t>
            </a:r>
            <a:r>
              <a:rPr lang="en-GB" sz="2000" dirty="0" err="1" smtClean="0">
                <a:solidFill>
                  <a:srgbClr val="FFFFFF"/>
                </a:solidFill>
              </a:rPr>
              <a:t>nej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poprawy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</a:t>
            </a:r>
            <a:r>
              <a:rPr lang="en-GB" sz="2000" dirty="0" err="1" smtClean="0">
                <a:solidFill>
                  <a:srgbClr val="FFFFFF"/>
                </a:solidFill>
              </a:rPr>
              <a:t>dwa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więcej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zapale</a:t>
            </a:r>
            <a:r>
              <a:rPr lang="pl-PL" sz="2000" dirty="0" smtClean="0">
                <a:solidFill>
                  <a:srgbClr val="FFFFFF"/>
                </a:solidFill>
              </a:rPr>
              <a:t>ń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płuc</a:t>
            </a:r>
            <a:r>
              <a:rPr lang="en-GB" sz="2000" dirty="0" smtClean="0">
                <a:solidFill>
                  <a:srgbClr val="FFFFFF"/>
                </a:solidFill>
              </a:rPr>
              <a:t> w </a:t>
            </a:r>
            <a:r>
              <a:rPr lang="en-GB" sz="2000" dirty="0" err="1" smtClean="0">
                <a:solidFill>
                  <a:srgbClr val="FFFFFF"/>
                </a:solidFill>
              </a:rPr>
              <a:t>ciągu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roku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Tx/>
              <a:buChar char="-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000" dirty="0" err="1" smtClean="0">
                <a:solidFill>
                  <a:srgbClr val="FFFFFF"/>
                </a:solidFill>
              </a:rPr>
              <a:t>zahamowanie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prawidłowego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rozwoju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dziecka</a:t>
            </a:r>
            <a:r>
              <a:rPr lang="pl-PL" sz="2000" dirty="0" smtClean="0">
                <a:solidFill>
                  <a:srgbClr val="FFFFFF"/>
                </a:solidFill>
              </a:rPr>
              <a:t>, zahamowanie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    wzrostu i/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przyrostu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masy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ciała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</a:t>
            </a:r>
            <a:r>
              <a:rPr lang="en-GB" sz="2000" dirty="0" err="1" smtClean="0">
                <a:solidFill>
                  <a:srgbClr val="FFFFFF"/>
                </a:solidFill>
              </a:rPr>
              <a:t>powtarzające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się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głębokie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ropnie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skórne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narządowe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Tx/>
              <a:buChar char="-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000" dirty="0" err="1" smtClean="0">
                <a:solidFill>
                  <a:srgbClr val="FFFFFF"/>
                </a:solidFill>
              </a:rPr>
              <a:t>przewlekająca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się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grzybica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jamy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ustnej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i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skóry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powyżej</a:t>
            </a:r>
            <a:r>
              <a:rPr lang="en-GB" sz="2000" dirty="0" smtClean="0">
                <a:solidFill>
                  <a:srgbClr val="FFFFFF"/>
                </a:solidFill>
              </a:rPr>
              <a:t> 1-go </a:t>
            </a:r>
            <a:r>
              <a:rPr lang="en-GB" sz="2000" dirty="0" err="1" smtClean="0">
                <a:solidFill>
                  <a:srgbClr val="FFFFFF"/>
                </a:solidFill>
              </a:rPr>
              <a:t>roku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życia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</a:t>
            </a:r>
            <a:r>
              <a:rPr lang="en-GB" sz="2000" dirty="0" err="1" smtClean="0">
                <a:solidFill>
                  <a:srgbClr val="FFFFFF"/>
                </a:solidFill>
              </a:rPr>
              <a:t>konieczność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długotrwałego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stosowania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antybiotyków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dożylnych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smtClean="0">
                <a:solidFill>
                  <a:srgbClr val="FFFFFF"/>
                </a:solidFill>
              </a:rPr>
              <a:t>w leczeniu zakażeń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</a:t>
            </a:r>
            <a:r>
              <a:rPr lang="en-GB" sz="2000" dirty="0" err="1" smtClean="0">
                <a:solidFill>
                  <a:srgbClr val="FFFFFF"/>
                </a:solidFill>
              </a:rPr>
              <a:t>dwa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więcej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ciężkie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zakażenia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takie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jak</a:t>
            </a:r>
            <a:r>
              <a:rPr lang="en-GB" sz="2000" dirty="0" smtClean="0">
                <a:solidFill>
                  <a:srgbClr val="FFFFFF"/>
                </a:solidFill>
              </a:rPr>
              <a:t>: </a:t>
            </a:r>
            <a:r>
              <a:rPr lang="en-GB" sz="2000" dirty="0" err="1" smtClean="0">
                <a:solidFill>
                  <a:srgbClr val="FFFFFF"/>
                </a:solidFill>
              </a:rPr>
              <a:t>zapalenie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mó</a:t>
            </a:r>
            <a:r>
              <a:rPr lang="pl-PL" sz="2000" dirty="0" smtClean="0">
                <a:solidFill>
                  <a:srgbClr val="FFFFFF"/>
                </a:solidFill>
              </a:rPr>
              <a:t>z</a:t>
            </a:r>
            <a:r>
              <a:rPr lang="en-GB" sz="2000" dirty="0" err="1" smtClean="0">
                <a:solidFill>
                  <a:srgbClr val="FFFFFF"/>
                </a:solidFill>
              </a:rPr>
              <a:t>gu</a:t>
            </a:r>
            <a:r>
              <a:rPr lang="en-GB" sz="2000" dirty="0" smtClean="0">
                <a:solidFill>
                  <a:srgbClr val="FFFFFF"/>
                </a:solidFill>
              </a:rPr>
              <a:t>, </a:t>
            </a:r>
            <a:r>
              <a:rPr lang="en-GB" sz="2000" dirty="0" err="1" smtClean="0">
                <a:solidFill>
                  <a:srgbClr val="FFFFFF"/>
                </a:solidFill>
              </a:rPr>
              <a:t>kości</a:t>
            </a:r>
            <a:r>
              <a:rPr lang="en-GB" sz="2000" dirty="0" smtClean="0">
                <a:solidFill>
                  <a:srgbClr val="FFFFFF"/>
                </a:solidFill>
              </a:rPr>
              <a:t>, </a:t>
            </a:r>
            <a:r>
              <a:rPr lang="en-GB" sz="2000" dirty="0" err="1" smtClean="0">
                <a:solidFill>
                  <a:srgbClr val="FFFFFF"/>
                </a:solidFill>
              </a:rPr>
              <a:t>mięśni</a:t>
            </a:r>
            <a:r>
              <a:rPr lang="en-GB" sz="2000" dirty="0" smtClean="0">
                <a:solidFill>
                  <a:srgbClr val="FFFFFF"/>
                </a:solidFill>
              </a:rPr>
              <a:t>, </a:t>
            </a:r>
            <a:r>
              <a:rPr lang="en-GB" sz="2000" dirty="0" err="1" smtClean="0">
                <a:solidFill>
                  <a:srgbClr val="FFFFFF"/>
                </a:solidFill>
              </a:rPr>
              <a:t>skóry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lub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posocznica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2000" dirty="0" smtClean="0">
                <a:solidFill>
                  <a:srgbClr val="FFFFFF"/>
                </a:solidFill>
              </a:rPr>
              <a:t>-  </a:t>
            </a:r>
            <a:r>
              <a:rPr lang="en-GB" sz="2000" dirty="0" err="1" smtClean="0">
                <a:solidFill>
                  <a:srgbClr val="FFFFFF"/>
                </a:solidFill>
              </a:rPr>
              <a:t>wywiad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rodzinny</a:t>
            </a:r>
            <a:r>
              <a:rPr lang="en-GB" sz="2000" dirty="0" smtClean="0">
                <a:solidFill>
                  <a:srgbClr val="FFFFFF"/>
                </a:solidFill>
              </a:rPr>
              <a:t>, </a:t>
            </a:r>
            <a:r>
              <a:rPr lang="en-GB" sz="2000" dirty="0" err="1" smtClean="0">
                <a:solidFill>
                  <a:srgbClr val="FFFFFF"/>
                </a:solidFill>
              </a:rPr>
              <a:t>wskazujący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na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pierwotne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niedobory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odporności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pl-PL" sz="1800" i="1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l-PL" sz="1800" i="1" dirty="0" smtClean="0">
                <a:solidFill>
                  <a:srgbClr val="00FF00"/>
                </a:solidFill>
              </a:rPr>
              <a:t>Kryteria opracowane przez grupę ekspertów Europejskiego Towarzystwa Niedoborów Odporności i Jeffrey </a:t>
            </a:r>
            <a:r>
              <a:rPr lang="pl-PL" sz="1800" i="1" dirty="0" err="1" smtClean="0">
                <a:solidFill>
                  <a:srgbClr val="00FF00"/>
                </a:solidFill>
              </a:rPr>
              <a:t>Modell</a:t>
            </a:r>
            <a:r>
              <a:rPr lang="pl-PL" sz="1800" i="1" dirty="0" smtClean="0">
                <a:solidFill>
                  <a:srgbClr val="00FF00"/>
                </a:solidFill>
              </a:rPr>
              <a:t> </a:t>
            </a:r>
            <a:r>
              <a:rPr lang="pl-PL" sz="1800" i="1" dirty="0" err="1" smtClean="0">
                <a:solidFill>
                  <a:srgbClr val="00FF00"/>
                </a:solidFill>
              </a:rPr>
              <a:t>Fundation</a:t>
            </a:r>
            <a:endParaRPr lang="pl-PL" sz="1800" i="1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GB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NIEDOBORY ODPORNOŚCI</a:t>
            </a:r>
            <a:endParaRPr lang="en-GB" sz="2800" b="1" smtClean="0">
              <a:solidFill>
                <a:srgbClr val="F5812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2313" y="1905000"/>
            <a:ext cx="8097837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smtClean="0">
                <a:solidFill>
                  <a:schemeClr val="bg1"/>
                </a:solidFill>
              </a:rPr>
              <a:t>opóźnione oddzielanie pępka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smtClean="0">
                <a:solidFill>
                  <a:schemeClr val="bg1"/>
                </a:solidFill>
              </a:rPr>
              <a:t>opóźnione wypadanie zębów mlecznych</a:t>
            </a:r>
            <a:endParaRPr lang="pl-PL" sz="1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SzPct val="120000"/>
              <a:buFontTx/>
              <a:buChar char="•"/>
            </a:pPr>
            <a:r>
              <a:rPr lang="pl-PL" sz="1400" b="1" smtClean="0"/>
              <a:t> </a:t>
            </a:r>
            <a:r>
              <a:rPr lang="pl-PL" sz="2000" smtClean="0">
                <a:solidFill>
                  <a:schemeClr val="bg1"/>
                </a:solidFill>
              </a:rPr>
              <a:t>wysypki skórne, owrzodzenia jamy ustnej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pl-PL" sz="2000" smtClean="0">
                <a:solidFill>
                  <a:schemeClr val="bg1"/>
                </a:solidFill>
              </a:rPr>
              <a:t>     przewlekłe biegunki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smtClean="0">
                <a:solidFill>
                  <a:schemeClr val="bg1"/>
                </a:solidFill>
              </a:rPr>
              <a:t>powiększenie wątroby i śledziony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smtClean="0">
                <a:solidFill>
                  <a:schemeClr val="bg1"/>
                </a:solidFill>
              </a:rPr>
              <a:t>reakcje GvH po przetoczeniu krwi lub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pl-PL" sz="2000" smtClean="0">
                <a:solidFill>
                  <a:schemeClr val="bg1"/>
                </a:solidFill>
              </a:rPr>
              <a:t>       jej preparatów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z="2000" smtClean="0">
                <a:solidFill>
                  <a:srgbClr val="FFFFFF"/>
                </a:solidFill>
              </a:rPr>
              <a:t>autoimmunizacyjna anemia, małopłytkowość, neutropenia</a:t>
            </a:r>
            <a:endParaRPr lang="pl-PL" sz="2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z="2000" smtClean="0">
                <a:solidFill>
                  <a:srgbClr val="FFFFFF"/>
                </a:solidFill>
              </a:rPr>
              <a:t>wady  serca i  dużych naczyń  oraz obniżony poziom  wapnia  w </a:t>
            </a:r>
            <a:r>
              <a:rPr lang="pl-PL" sz="2000" smtClean="0">
                <a:solidFill>
                  <a:srgbClr val="FFFFFF"/>
                </a:solidFill>
              </a:rPr>
              <a:t>    </a:t>
            </a:r>
            <a:r>
              <a:rPr lang="en-GB" sz="2000" smtClean="0">
                <a:solidFill>
                  <a:srgbClr val="FFFFFF"/>
                </a:solidFill>
              </a:rPr>
              <a:t>okresie  noworodkowym  (cechy  charakterystyczne  dla  zespołu </a:t>
            </a:r>
            <a:r>
              <a:rPr lang="pl-PL" sz="2000" smtClean="0">
                <a:solidFill>
                  <a:srgbClr val="FFFFFF"/>
                </a:solidFill>
              </a:rPr>
              <a:t> </a:t>
            </a:r>
            <a:r>
              <a:rPr lang="en-GB" sz="2000" smtClean="0">
                <a:solidFill>
                  <a:srgbClr val="FFFFFF"/>
                </a:solidFill>
              </a:rPr>
              <a:t>DiGeorge’a)</a:t>
            </a:r>
            <a:endParaRPr lang="pl-PL" sz="2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smtClean="0">
                <a:solidFill>
                  <a:srgbClr val="FFFFFF"/>
                </a:solidFill>
              </a:rPr>
              <a:t>choroby, </a:t>
            </a:r>
            <a:r>
              <a:rPr lang="en-GB" sz="2000" smtClean="0">
                <a:solidFill>
                  <a:srgbClr val="FFFFFF"/>
                </a:solidFill>
              </a:rPr>
              <a:t>o  których  wiadomo,  że  często towarzyszą im niedobory odporności (zespół Downa,  rybia  łuska</a:t>
            </a:r>
            <a:r>
              <a:rPr lang="pl-PL" sz="2000" smtClean="0">
                <a:solidFill>
                  <a:srgbClr val="FFFFFF"/>
                </a:solidFill>
              </a:rPr>
              <a:t>)</a:t>
            </a:r>
            <a:r>
              <a:rPr lang="pl-PL" sz="2000" smtClean="0"/>
              <a:t> </a:t>
            </a:r>
            <a:r>
              <a:rPr lang="pl-PL" sz="2000" smtClean="0">
                <a:solidFill>
                  <a:schemeClr val="bg1"/>
                </a:solidFill>
              </a:rPr>
              <a:t>	</a:t>
            </a:r>
            <a:endParaRPr lang="en-GB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pl-PL" sz="1800" b="1" smtClean="0">
              <a:solidFill>
                <a:srgbClr val="FFFFFF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6750" y="1219200"/>
            <a:ext cx="774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/>
              <a:t> </a:t>
            </a:r>
            <a:r>
              <a:rPr lang="pl-PL" sz="2400" b="1">
                <a:solidFill>
                  <a:srgbClr val="66FFCC"/>
                </a:solidFill>
              </a:rPr>
              <a:t>OBJAWY RZADSZE</a:t>
            </a:r>
            <a:endParaRPr lang="en-GB" sz="2400" b="1">
              <a:solidFill>
                <a:srgbClr val="66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0"/>
          <p:cNvGraphicFramePr>
            <a:graphicFrameLocks/>
          </p:cNvGraphicFramePr>
          <p:nvPr/>
        </p:nvGraphicFramePr>
        <p:xfrm>
          <a:off x="1016000" y="1371600"/>
          <a:ext cx="7562850" cy="4114800"/>
        </p:xfrm>
        <a:graphic>
          <a:graphicData uri="http://schemas.openxmlformats.org/presentationml/2006/ole">
            <p:oleObj spid="_x0000_s16386" name="Wykres" r:id="rId3" imgW="6096305" imgH="4058107" progId="MSGraph.Chart.8">
              <p:embed followColorScheme="full"/>
            </p:oleObj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-3643483">
            <a:off x="1394619" y="5572919"/>
            <a:ext cx="1300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Układ </a:t>
            </a:r>
          </a:p>
          <a:p>
            <a:r>
              <a:rPr lang="pl-PL" sz="1600" b="1">
                <a:solidFill>
                  <a:schemeClr val="bg1"/>
                </a:solidFill>
              </a:rPr>
              <a:t>oddechowy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-3643483">
            <a:off x="2699544" y="5699919"/>
            <a:ext cx="7254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skóra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-3643483">
            <a:off x="3083719" y="5711031"/>
            <a:ext cx="1728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Węzły chłonne</a:t>
            </a:r>
          </a:p>
          <a:p>
            <a:r>
              <a:rPr lang="pl-PL" sz="1600" b="1">
                <a:solidFill>
                  <a:schemeClr val="bg1"/>
                </a:solidFill>
              </a:rPr>
              <a:t>i  śledziona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-3643483">
            <a:off x="4477544" y="5576094"/>
            <a:ext cx="1135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Pp </a:t>
            </a:r>
          </a:p>
          <a:p>
            <a:r>
              <a:rPr lang="pl-PL" sz="1600" b="1">
                <a:solidFill>
                  <a:schemeClr val="bg1"/>
                </a:solidFill>
              </a:rPr>
              <a:t>i  wątroba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-3643483">
            <a:off x="5448300" y="5554663"/>
            <a:ext cx="110966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Opony</a:t>
            </a:r>
          </a:p>
          <a:p>
            <a:r>
              <a:rPr lang="pl-PL" sz="1600" b="1">
                <a:solidFill>
                  <a:schemeClr val="bg1"/>
                </a:solidFill>
              </a:rPr>
              <a:t>mózgowe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-3643483">
            <a:off x="6440487" y="5608638"/>
            <a:ext cx="828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Stawy 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 rot="-3643483">
            <a:off x="7500937" y="5580063"/>
            <a:ext cx="10080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Komórki</a:t>
            </a:r>
          </a:p>
          <a:p>
            <a:r>
              <a:rPr lang="pl-PL" sz="1600" b="1">
                <a:solidFill>
                  <a:schemeClr val="bg1"/>
                </a:solidFill>
              </a:rPr>
              <a:t>krwi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 rot="-5401201">
            <a:off x="-191294" y="3131344"/>
            <a:ext cx="19907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</a:rPr>
              <a:t>Procent pacjentów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90563" y="228600"/>
            <a:ext cx="7843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OBJAWY W PIERWOTNYCH NIEDOBORACH </a:t>
            </a:r>
          </a:p>
          <a:p>
            <a:pPr algn="ctr"/>
            <a:r>
              <a:rPr lang="pl-PL" sz="2800" b="1">
                <a:solidFill>
                  <a:srgbClr val="F58121"/>
                </a:solidFill>
              </a:rPr>
              <a:t>ODPORNOŚCI HUMORALNEJ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31913" y="2201863"/>
            <a:ext cx="698500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258888" y="1125538"/>
            <a:ext cx="777716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rgbClr val="00FF00"/>
                </a:solidFill>
              </a:rPr>
              <a:t>Należy pamiętać o nieimmunologicznych przyczynach nawracających zakażeń i ewentualnie je wykluczyć: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b="1">
              <a:solidFill>
                <a:srgbClr val="FFFF66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b="1">
                <a:solidFill>
                  <a:srgbClr val="FFFF66"/>
                </a:solidFill>
              </a:rPr>
              <a:t>Przyczyny zewnętrzne: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1. Ekspozycja na infekcje: żłobek, przedszkole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2. Warunki psychologiczne: stres, </a:t>
            </a:r>
            <a:r>
              <a:rPr lang="pl-PL" i="1">
                <a:solidFill>
                  <a:schemeClr val="bg1"/>
                </a:solidFill>
              </a:rPr>
              <a:t>Munchhausen by proxy </a:t>
            </a:r>
            <a:r>
              <a:rPr lang="pl-PL">
                <a:solidFill>
                  <a:schemeClr val="bg1"/>
                </a:solidFill>
              </a:rPr>
              <a:t>(projekcja rodziców nadmiernej koncentracji i lęku z powodu choroby dziecka)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3. Bierne palenie tytoniu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b="1">
              <a:solidFill>
                <a:schemeClr val="bg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b="1">
                <a:solidFill>
                  <a:srgbClr val="FFFF66"/>
                </a:solidFill>
              </a:rPr>
              <a:t>Przyczyny wewnętrzne: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1. Choroby spowodowane niedoborem: żelaza i witaminy 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2. Miejscowe problemy/wrodzone nieprawidłowości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Skóra: wyprysk atopowy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Drogi oddechowe: astma oskrzelowa, mukowiscydoza, ciało obce,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zaburzenia funkcji rzęsek, wrodzone nieprawidłowości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Uszy: przerost trzeciego migdałka, alergia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Opony mózgowo-rdzeniowe: wrodzone nieprawidłowości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Układ moczowy: wrodzone nieprawidłowości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Serce: wrodzone nieprawidłowości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>
                <a:solidFill>
                  <a:schemeClr val="bg1"/>
                </a:solidFill>
              </a:rPr>
              <a:t>• Tkanka nerwowo-mięśniowa: zanik mięśni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76238" y="188913"/>
            <a:ext cx="8520112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>
                <a:solidFill>
                  <a:srgbClr val="FF0000"/>
                </a:solidFill>
              </a:rPr>
              <a:t>INNE PRZYCZYNY NAWRACAJĄCYCH ZAKAŻEŃ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768850" y="2133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 </a:t>
            </a:r>
            <a:endParaRPr lang="en-GB" sz="2400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257800" y="1752600"/>
            <a:ext cx="3733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2400" b="1">
              <a:solidFill>
                <a:srgbClr val="FF3300"/>
              </a:solidFill>
              <a:latin typeface="Tahoma" pitchFamily="34" charset="0"/>
            </a:endParaRPr>
          </a:p>
          <a:p>
            <a:pPr algn="ctr"/>
            <a:r>
              <a:rPr lang="pl-PL" sz="2400" b="1">
                <a:solidFill>
                  <a:srgbClr val="F58121"/>
                </a:solidFill>
              </a:rPr>
              <a:t>WRODZONE NIEDOBORY</a:t>
            </a:r>
          </a:p>
          <a:p>
            <a:pPr algn="ctr"/>
            <a:r>
              <a:rPr lang="pl-PL" sz="2400" b="1">
                <a:solidFill>
                  <a:srgbClr val="F58121"/>
                </a:solidFill>
              </a:rPr>
              <a:t>ODPORNOŚCI</a:t>
            </a:r>
          </a:p>
          <a:p>
            <a:pPr algn="ctr"/>
            <a:endParaRPr lang="pl-PL" sz="2400" b="1">
              <a:solidFill>
                <a:srgbClr val="F58121"/>
              </a:solidFill>
            </a:endParaRPr>
          </a:p>
          <a:p>
            <a:pPr algn="ctr"/>
            <a:r>
              <a:rPr lang="pl-PL" sz="2400" b="1">
                <a:solidFill>
                  <a:srgbClr val="F58121"/>
                </a:solidFill>
              </a:rPr>
              <a:t>MIEJSCA DEFEKTU</a:t>
            </a:r>
            <a:endParaRPr lang="en-GB" sz="2400" b="1">
              <a:solidFill>
                <a:srgbClr val="F58121"/>
              </a:solidFill>
            </a:endParaRPr>
          </a:p>
        </p:txBody>
      </p:sp>
      <p:pic>
        <p:nvPicPr>
          <p:cNvPr id="18445" name="Picture 13" descr="ASz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9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850" y="1557338"/>
            <a:ext cx="8820150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 b="1">
                <a:solidFill>
                  <a:srgbClr val="FFFF00"/>
                </a:solidFill>
              </a:rPr>
              <a:t>W obrębie układu odpornościowego istnieją mechanizmy:</a:t>
            </a: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 b="1">
                <a:solidFill>
                  <a:srgbClr val="66FF33"/>
                </a:solidFill>
              </a:rPr>
              <a:t>- nieswoiste </a:t>
            </a:r>
            <a:r>
              <a:rPr lang="pl-PL" sz="2400" i="1">
                <a:solidFill>
                  <a:srgbClr val="66FF33"/>
                </a:solidFill>
              </a:rPr>
              <a:t>(wrodzone, niespecyficzne)</a:t>
            </a:r>
            <a:endParaRPr lang="pl-PL" sz="2400" b="1">
              <a:solidFill>
                <a:srgbClr val="66FF33"/>
              </a:solidFill>
            </a:endParaRP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>
                <a:solidFill>
                  <a:schemeClr val="bg1"/>
                </a:solidFill>
              </a:rPr>
              <a:t>Stanowią pierwszą linię obrony</a:t>
            </a: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>
                <a:solidFill>
                  <a:schemeClr val="bg1"/>
                </a:solidFill>
              </a:rPr>
              <a:t>Są mniej precyzyjne</a:t>
            </a: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 b="1">
                <a:solidFill>
                  <a:srgbClr val="66FF33"/>
                </a:solidFill>
              </a:rPr>
              <a:t>- swoiste </a:t>
            </a:r>
            <a:r>
              <a:rPr lang="pl-PL" sz="2400" i="1">
                <a:solidFill>
                  <a:srgbClr val="66FF33"/>
                </a:solidFill>
              </a:rPr>
              <a:t>(nabyte, specyficzne)</a:t>
            </a: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>
                <a:solidFill>
                  <a:schemeClr val="bg1"/>
                </a:solidFill>
              </a:rPr>
              <a:t>Zwracają się przeciw określonemu patogenowi</a:t>
            </a: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>
                <a:solidFill>
                  <a:schemeClr val="bg1"/>
                </a:solidFill>
              </a:rPr>
              <a:t>Wytwarzane przez limfocyt B przeciwciała, limfocyty T ze swoimi receptorami wiążącymi antygen</a:t>
            </a:r>
          </a:p>
          <a:p>
            <a:pPr marL="674688" indent="-673100" defTabSz="449263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  <a:tabLst>
                <a:tab pos="674688" algn="l"/>
                <a:tab pos="1122363" algn="l"/>
                <a:tab pos="1571625" algn="l"/>
                <a:tab pos="2020888" algn="l"/>
                <a:tab pos="2470150" algn="l"/>
                <a:tab pos="2919413" algn="l"/>
                <a:tab pos="3368675" algn="l"/>
                <a:tab pos="3817938" algn="l"/>
                <a:tab pos="4267200" algn="l"/>
                <a:tab pos="4716463" algn="l"/>
                <a:tab pos="5165725" algn="l"/>
                <a:tab pos="5614988" algn="l"/>
                <a:tab pos="6064250" algn="l"/>
                <a:tab pos="6513513" algn="l"/>
                <a:tab pos="6962775" algn="l"/>
                <a:tab pos="7412038" algn="l"/>
                <a:tab pos="7861300" algn="l"/>
                <a:tab pos="8310563" algn="l"/>
                <a:tab pos="8759825" algn="l"/>
                <a:tab pos="9209088" algn="l"/>
                <a:tab pos="9658350" algn="l"/>
              </a:tabLst>
            </a:pPr>
            <a:r>
              <a:rPr lang="pl-PL" sz="2400">
                <a:solidFill>
                  <a:schemeClr val="bg1"/>
                </a:solidFill>
              </a:rPr>
              <a:t>Ich „opieszałość” znika przy ponownym kontakcie z patogenem</a:t>
            </a:r>
            <a:r>
              <a:rPr lang="pl-PL" sz="240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3076" name="Tytuł 1"/>
          <p:cNvSpPr>
            <a:spLocks/>
          </p:cNvSpPr>
          <p:nvPr/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UKŁAD ODPORNOŚCI CZŁOWIEKA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l-PL" sz="2800" b="1" smtClean="0">
                <a:solidFill>
                  <a:srgbClr val="F58121"/>
                </a:solidFill>
              </a:rPr>
              <a:t>MIEJSCA DEFEKTÓW W ONTOGENEZIE LIMFOCYTA B</a:t>
            </a:r>
          </a:p>
        </p:txBody>
      </p:sp>
      <p:pic>
        <p:nvPicPr>
          <p:cNvPr id="19459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14478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55650" y="5507038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MIEJSCA DEFEFKTÓW W ONTOGENEZIE </a:t>
            </a:r>
          </a:p>
          <a:p>
            <a:pPr algn="ctr"/>
            <a:r>
              <a:rPr lang="pl-PL" sz="2800" b="1">
                <a:solidFill>
                  <a:srgbClr val="F58121"/>
                </a:solidFill>
              </a:rPr>
              <a:t>LIMFOCYTA  T</a:t>
            </a:r>
          </a:p>
        </p:txBody>
      </p:sp>
      <p:pic>
        <p:nvPicPr>
          <p:cNvPr id="20489" name="Picture 9" descr="ASz-slaj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316912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69338" cy="122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>
                <a:solidFill>
                  <a:srgbClr val="FF0000"/>
                </a:solidFill>
                <a:cs typeface="Lucida Sans Unicode" pitchFamily="34" charset="0"/>
              </a:rPr>
              <a:t>Klasyfikacja pierwotnych niedoborów odporności </a:t>
            </a:r>
            <a:endParaRPr lang="pl-PL" b="1">
              <a:solidFill>
                <a:srgbClr val="00FF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b="1">
              <a:solidFill>
                <a:srgbClr val="FF00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800" b="1">
              <a:solidFill>
                <a:srgbClr val="FF0000"/>
              </a:solidFill>
              <a:cs typeface="Lucida Sans Unicode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35150" y="981075"/>
            <a:ext cx="6362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63480" bIns="50784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FFFF66"/>
                </a:solidFill>
              </a:rPr>
              <a:t>ESID online patient and research database network</a:t>
            </a:r>
            <a:endParaRPr lang="pl-PL" sz="2000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pl-PL" sz="2000">
              <a:solidFill>
                <a:srgbClr val="FFFF66"/>
              </a:solidFill>
              <a:cs typeface="Lucida Sans Unicode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014538"/>
            <a:ext cx="2047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600">
                <a:solidFill>
                  <a:srgbClr val="6C6F70"/>
                </a:solidFill>
                <a:cs typeface="Times New Roman" pitchFamily="18" charset="0"/>
              </a:rPr>
              <a:t> </a:t>
            </a:r>
            <a:br>
              <a:rPr lang="pl-PL" sz="600">
                <a:solidFill>
                  <a:srgbClr val="6C6F70"/>
                </a:solidFill>
                <a:cs typeface="Times New Roman" pitchFamily="18" charset="0"/>
              </a:rPr>
            </a:br>
            <a:endParaRPr lang="pl-PL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827088" y="2089150"/>
            <a:ext cx="81724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defTabSz="449263">
              <a:buClr>
                <a:srgbClr val="66FF33"/>
              </a:buClr>
              <a:buSzPct val="200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pl-PL" sz="2000" b="1">
                <a:solidFill>
                  <a:srgbClr val="00FF00"/>
                </a:solidFill>
              </a:rPr>
              <a:t>Zaburzenia syntezy przeciwciał</a:t>
            </a:r>
            <a:r>
              <a:rPr lang="pl-PL" b="1">
                <a:solidFill>
                  <a:srgbClr val="00FF00"/>
                </a:solidFill>
                <a:cs typeface="Times New Roman" pitchFamily="18" charset="0"/>
              </a:rPr>
              <a:t>                                                                 	- </a:t>
            </a:r>
            <a:r>
              <a:rPr lang="pl-PL" b="1">
                <a:solidFill>
                  <a:schemeClr val="bg1"/>
                </a:solidFill>
              </a:rPr>
              <a:t>Agammaglobulinemie</a:t>
            </a:r>
          </a:p>
          <a:p>
            <a:pPr marL="342900" indent="-342900" defTabSz="449263">
              <a:buClr>
                <a:srgbClr val="000000"/>
              </a:buClr>
              <a:buSzPct val="200000"/>
              <a:buFont typeface="Symbol" pitchFamily="18" charset="2"/>
              <a:buNone/>
              <a:tabLst>
                <a:tab pos="457200" algn="l"/>
              </a:tabLst>
            </a:pPr>
            <a:r>
              <a:rPr lang="pl-PL" b="1">
                <a:solidFill>
                  <a:schemeClr val="bg1"/>
                </a:solidFill>
                <a:cs typeface="Times New Roman" pitchFamily="18" charset="0"/>
              </a:rPr>
              <a:t>		- </a:t>
            </a:r>
            <a:r>
              <a:rPr lang="pl-PL" b="1">
                <a:solidFill>
                  <a:schemeClr val="bg1"/>
                </a:solidFill>
              </a:rPr>
              <a:t>Hypogammaglobulinemie</a:t>
            </a:r>
          </a:p>
          <a:p>
            <a:pPr marL="342900" indent="-342900" defTabSz="449263">
              <a:buClr>
                <a:srgbClr val="000000"/>
              </a:buClr>
              <a:buSzPct val="200000"/>
              <a:buFont typeface="Symbol" pitchFamily="18" charset="2"/>
              <a:buNone/>
              <a:tabLst>
                <a:tab pos="457200" algn="l"/>
              </a:tabLst>
            </a:pPr>
            <a:r>
              <a:rPr lang="pl-PL" b="1">
                <a:solidFill>
                  <a:schemeClr val="bg1"/>
                </a:solidFill>
                <a:cs typeface="Times New Roman" pitchFamily="18" charset="0"/>
              </a:rPr>
              <a:t>		- </a:t>
            </a:r>
            <a:r>
              <a:rPr lang="pl-PL" b="1">
                <a:solidFill>
                  <a:schemeClr val="bg1"/>
                </a:solidFill>
              </a:rPr>
              <a:t>Defekty przełączenia klas immunoglobulin</a:t>
            </a:r>
          </a:p>
          <a:p>
            <a:pPr marL="342900" indent="-342900" defTabSz="449263">
              <a:buClr>
                <a:srgbClr val="000000"/>
              </a:buClr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endParaRPr lang="pl-PL" sz="2000" b="1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defTabSz="449263">
              <a:buClr>
                <a:srgbClr val="66FF33"/>
              </a:buClr>
              <a:buSzPct val="200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Zaburzenia dotyczące limfocytów T</a:t>
            </a:r>
            <a:endParaRPr lang="pl-PL" sz="2000">
              <a:solidFill>
                <a:srgbClr val="66FF33"/>
              </a:solidFill>
            </a:endParaRP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Zaburzenia fagocytozy</a:t>
            </a: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Niedobory składowych dopełniacza</a:t>
            </a: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Inne dobrze określone zespoły niedoborów odporności</a:t>
            </a: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Zespoły autoimmunizacji i immunodysregulacji</a:t>
            </a:r>
            <a:endParaRPr lang="pl-PL" sz="2000">
              <a:solidFill>
                <a:srgbClr val="66FF33"/>
              </a:solidFill>
            </a:endParaRP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Defekty odporności wrodzonej</a:t>
            </a:r>
            <a:endParaRPr lang="pl-PL" sz="2000">
              <a:solidFill>
                <a:srgbClr val="66FF33"/>
              </a:solidFill>
            </a:endParaRP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Zespoły autozapalne</a:t>
            </a:r>
            <a:endParaRPr lang="pl-PL" sz="2000">
              <a:solidFill>
                <a:srgbClr val="66FF33"/>
              </a:solidFill>
            </a:endParaRPr>
          </a:p>
          <a:p>
            <a:pPr marL="342900" indent="-342900" defTabSz="449263" eaLnBrk="0" hangingPunct="0">
              <a:buSzPct val="2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pl-PL" sz="2000" b="1">
                <a:solidFill>
                  <a:srgbClr val="66FF33"/>
                </a:solidFill>
              </a:rPr>
              <a:t>Niesklasyfikowane niedobory odporności</a:t>
            </a:r>
          </a:p>
          <a:p>
            <a:pPr marL="342900" indent="-342900" defTabSz="449263" eaLnBrk="0" hangingPunct="0">
              <a:buSzPct val="200000"/>
              <a:buFont typeface="Symbol" pitchFamily="18" charset="2"/>
              <a:buNone/>
              <a:tabLst>
                <a:tab pos="457200" algn="l"/>
              </a:tabLst>
            </a:pPr>
            <a:endParaRPr lang="pl-PL" sz="20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95275" y="188913"/>
            <a:ext cx="8669338" cy="122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>
                <a:solidFill>
                  <a:srgbClr val="FF0000"/>
                </a:solidFill>
                <a:cs typeface="Lucida Sans Unicode" pitchFamily="34" charset="0"/>
              </a:rPr>
              <a:t>Klasyfikacja pierwotnych niedoborów odporności </a:t>
            </a:r>
            <a:endParaRPr lang="pl-PL" b="1">
              <a:solidFill>
                <a:srgbClr val="00FF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b="1">
              <a:solidFill>
                <a:srgbClr val="FF000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800" b="1">
              <a:solidFill>
                <a:srgbClr val="FF0000"/>
              </a:solidFill>
              <a:cs typeface="Lucida Sans Unicode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835150" y="946150"/>
            <a:ext cx="6362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63480" bIns="50784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FFFF66"/>
                </a:solidFill>
              </a:rPr>
              <a:t>ESID online patient and research database network</a:t>
            </a:r>
            <a:endParaRPr lang="pl-PL" sz="2000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pl-PL" sz="2000">
              <a:solidFill>
                <a:srgbClr val="FFFF66"/>
              </a:solidFill>
              <a:cs typeface="Lucida Sans Unicode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975" y="1697038"/>
            <a:ext cx="90900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pl-PL" b="1" dirty="0" err="1">
                <a:solidFill>
                  <a:schemeClr val="bg1"/>
                </a:solidFill>
                <a:cs typeface="Lucida Sans Unicode" pitchFamily="34" charset="0"/>
              </a:rPr>
              <a:t>Hypogammaglobulinemie</a:t>
            </a:r>
            <a:r>
              <a:rPr lang="pl-PL" b="1" dirty="0">
                <a:solidFill>
                  <a:schemeClr val="bg1"/>
                </a:solidFill>
                <a:cs typeface="Lucida Sans Unicode" pitchFamily="34" charset="0"/>
              </a:rPr>
              <a:t>:</a:t>
            </a:r>
            <a:endParaRPr lang="pl-PL" dirty="0">
              <a:solidFill>
                <a:schemeClr val="bg1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endParaRPr lang="pl-PL" b="1" u="sng" dirty="0">
              <a:solidFill>
                <a:schemeClr val="bg1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u="sng" dirty="0">
                <a:solidFill>
                  <a:schemeClr val="bg1"/>
                </a:solidFill>
                <a:cs typeface="Lucida Sans Unicode" pitchFamily="34" charset="0"/>
                <a:hlinkClick r:id="rId2" tooltip="Click to open database."/>
              </a:rPr>
              <a:t>Pospolity zmienny niedobór odporności (CVID)</a:t>
            </a:r>
            <a:endParaRPr lang="pl-PL" u="sng" dirty="0">
              <a:solidFill>
                <a:schemeClr val="bg1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chemeClr val="bg1"/>
                </a:solidFill>
                <a:cs typeface="Lucida Sans Unicode" pitchFamily="34" charset="0"/>
                <a:hlinkClick r:id="rId3" tooltip="Click to open database."/>
              </a:rPr>
              <a:t>Izolowany niedobór </a:t>
            </a:r>
            <a:r>
              <a:rPr lang="pl-PL" b="1" dirty="0" err="1">
                <a:solidFill>
                  <a:schemeClr val="bg1"/>
                </a:solidFill>
                <a:cs typeface="Lucida Sans Unicode" pitchFamily="34" charset="0"/>
                <a:hlinkClick r:id="rId3" tooltip="Click to open database."/>
              </a:rPr>
              <a:t>IgA</a:t>
            </a:r>
            <a:r>
              <a:rPr lang="pl-PL" b="1" dirty="0">
                <a:solidFill>
                  <a:schemeClr val="bg1"/>
                </a:solidFill>
                <a:cs typeface="Lucida Sans Unicode" pitchFamily="34" charset="0"/>
                <a:hlinkClick r:id="rId3" tooltip="Click to open database."/>
              </a:rPr>
              <a:t> (IGAD)</a:t>
            </a:r>
            <a:endParaRPr lang="pl-PL" dirty="0">
              <a:solidFill>
                <a:schemeClr val="bg1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33CC"/>
                </a:solidFill>
                <a:cs typeface="Lucida Sans Unicode" pitchFamily="34" charset="0"/>
              </a:rPr>
              <a:t>Izolowane niedobory podklas </a:t>
            </a:r>
            <a:r>
              <a:rPr lang="pl-PL" b="1" dirty="0" err="1">
                <a:solidFill>
                  <a:srgbClr val="0033CC"/>
                </a:solidFill>
                <a:cs typeface="Lucida Sans Unicode" pitchFamily="34" charset="0"/>
              </a:rPr>
              <a:t>IgG</a:t>
            </a:r>
            <a:endParaRPr lang="pl-PL" dirty="0">
              <a:solidFill>
                <a:srgbClr val="0033CC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chemeClr val="bg1"/>
                </a:solidFill>
                <a:cs typeface="Lucida Sans Unicode" pitchFamily="34" charset="0"/>
                <a:hlinkClick r:id="rId4" tooltip="Click to open database."/>
              </a:rPr>
              <a:t>Niedobór </a:t>
            </a:r>
            <a:r>
              <a:rPr lang="pl-PL" b="1" dirty="0" err="1">
                <a:solidFill>
                  <a:schemeClr val="bg1"/>
                </a:solidFill>
                <a:cs typeface="Lucida Sans Unicode" pitchFamily="34" charset="0"/>
                <a:hlinkClick r:id="rId4" tooltip="Click to open database."/>
              </a:rPr>
              <a:t>IgA</a:t>
            </a:r>
            <a:r>
              <a:rPr lang="pl-PL" b="1" dirty="0">
                <a:solidFill>
                  <a:schemeClr val="bg1"/>
                </a:solidFill>
                <a:cs typeface="Lucida Sans Unicode" pitchFamily="34" charset="0"/>
              </a:rPr>
              <a:t> </a:t>
            </a:r>
            <a:r>
              <a:rPr lang="pl-PL" b="1" dirty="0">
                <a:solidFill>
                  <a:srgbClr val="0033CC"/>
                </a:solidFill>
                <a:cs typeface="Lucida Sans Unicode" pitchFamily="34" charset="0"/>
              </a:rPr>
              <a:t>z niedoborem podklas </a:t>
            </a:r>
            <a:r>
              <a:rPr lang="pl-PL" b="1" dirty="0" err="1">
                <a:solidFill>
                  <a:srgbClr val="0033CC"/>
                </a:solidFill>
                <a:cs typeface="Lucida Sans Unicode" pitchFamily="34" charset="0"/>
              </a:rPr>
              <a:t>IgG</a:t>
            </a:r>
            <a:endParaRPr lang="pl-PL" dirty="0">
              <a:solidFill>
                <a:srgbClr val="0033CC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Niedobór swoistych przeciwciał</a:t>
            </a: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Izolowany niedobór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IgM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Przejściowa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hypogammaglobulinemia</a:t>
            </a: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 wieku wczesnodziecięcego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Wtórne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hypogammaglobulinemie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Niedobory łańcuchów immunoglobulin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Inne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delecje</a:t>
            </a: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 w genach dla immunoglobulin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Grasiczak</a:t>
            </a: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 z niedoborem odporności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Niedobór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transkobalaminy</a:t>
            </a: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 II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Dystrofia miotoniczna typu 2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Wtórny izolowany niedobór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IgA</a:t>
            </a:r>
            <a:endParaRPr lang="pl-PL" dirty="0">
              <a:solidFill>
                <a:srgbClr val="0000FF"/>
              </a:solidFill>
              <a:cs typeface="Lucida Sans Unicode" pitchFamily="34" charset="0"/>
            </a:endParaRPr>
          </a:p>
          <a:p>
            <a:pPr marL="742950" lvl="1" indent="-285750" defTabSz="449263">
              <a:buClr>
                <a:srgbClr val="00FF00"/>
              </a:buClr>
              <a:buSzPct val="100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pl-PL" b="1" dirty="0">
                <a:solidFill>
                  <a:srgbClr val="0000FF"/>
                </a:solidFill>
                <a:cs typeface="Lucida Sans Unicode" pitchFamily="34" charset="0"/>
              </a:rPr>
              <a:t>Inne </a:t>
            </a:r>
            <a:r>
              <a:rPr lang="pl-PL" b="1" dirty="0" err="1">
                <a:solidFill>
                  <a:srgbClr val="0000FF"/>
                </a:solidFill>
                <a:cs typeface="Lucida Sans Unicode" pitchFamily="34" charset="0"/>
              </a:rPr>
              <a:t>hypogammaglobulinemie</a:t>
            </a:r>
            <a:endParaRPr lang="pl-PL" b="1" dirty="0">
              <a:solidFill>
                <a:srgbClr val="0000FF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LECZENIE NIEDOBORÓW ODPORNOŚCI </a:t>
            </a:r>
            <a:endParaRPr lang="en-GB" sz="2800" b="1">
              <a:solidFill>
                <a:srgbClr val="F5812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2750" y="1844675"/>
            <a:ext cx="8458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l-PL" sz="2400">
                <a:solidFill>
                  <a:schemeClr val="bg1"/>
                </a:solidFill>
              </a:rPr>
              <a:t>Przeszczepienie macierzystych komórek krwiotwórczych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 b="1">
                <a:solidFill>
                  <a:srgbClr val="FFFF00"/>
                </a:solidFill>
              </a:rPr>
              <a:t>Substytucja immunoglobulinowa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>
                <a:solidFill>
                  <a:schemeClr val="bg1"/>
                </a:solidFill>
              </a:rPr>
              <a:t>Leczenie immunostymulujące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>
                <a:solidFill>
                  <a:schemeClr val="bg1"/>
                </a:solidFill>
              </a:rPr>
              <a:t>Profilaktyka przeciwbakteryjna/przeciwgrzybicza/ przeciwwirusowa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>
                <a:solidFill>
                  <a:schemeClr val="bg1"/>
                </a:solidFill>
              </a:rPr>
              <a:t>Szczepienia ochronne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>
                <a:solidFill>
                  <a:schemeClr val="bg1"/>
                </a:solidFill>
              </a:rPr>
              <a:t>Izolacja w okresach wzmożonych infekcji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>
                <a:solidFill>
                  <a:schemeClr val="bg1"/>
                </a:solidFill>
              </a:rPr>
              <a:t>Higiena osobista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r>
              <a:rPr lang="pl-PL" sz="2400">
                <a:solidFill>
                  <a:srgbClr val="66FF33"/>
                </a:solidFill>
              </a:rPr>
              <a:t>Terapia genowa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v"/>
            </a:pPr>
            <a:endParaRPr lang="pl-PL" sz="2400">
              <a:solidFill>
                <a:schemeClr val="bg1"/>
              </a:solidFill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sz="2800" b="1" smtClean="0">
                <a:solidFill>
                  <a:srgbClr val="F58121"/>
                </a:solidFill>
              </a:rPr>
              <a:t>NIEDOBORY ODPORNOŚCI - SUBSTYTUCJA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9957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400" b="1" smtClean="0">
                <a:solidFill>
                  <a:srgbClr val="66FFCC"/>
                </a:solidFill>
              </a:rPr>
              <a:t>Zasady:</a:t>
            </a:r>
          </a:p>
          <a:p>
            <a:pPr>
              <a:buFont typeface="Arial" pitchFamily="34" charset="0"/>
              <a:buNone/>
            </a:pPr>
            <a:endParaRPr lang="pl-PL" sz="2400" b="1" smtClean="0">
              <a:solidFill>
                <a:srgbClr val="66FFCC"/>
              </a:solidFill>
            </a:endParaRPr>
          </a:p>
          <a:p>
            <a:pPr>
              <a:buFontTx/>
              <a:buChar char="-"/>
            </a:pPr>
            <a:r>
              <a:rPr lang="pl-PL" sz="2400" smtClean="0">
                <a:solidFill>
                  <a:schemeClr val="bg1"/>
                </a:solidFill>
              </a:rPr>
              <a:t>Stałe regularne podawanie IgG w dawce 0.4-0.5 g/kg masy ciała na miesiąc</a:t>
            </a:r>
          </a:p>
          <a:p>
            <a:pPr>
              <a:buFontTx/>
              <a:buChar char="-"/>
            </a:pPr>
            <a:r>
              <a:rPr lang="pl-PL" sz="2400" smtClean="0">
                <a:solidFill>
                  <a:schemeClr val="bg1"/>
                </a:solidFill>
              </a:rPr>
              <a:t>Monitorowanie poziomu IgG w surowicy</a:t>
            </a:r>
          </a:p>
          <a:p>
            <a:pPr>
              <a:buFontTx/>
              <a:buChar char="-"/>
            </a:pPr>
            <a:r>
              <a:rPr lang="pl-PL" sz="2400" smtClean="0">
                <a:solidFill>
                  <a:schemeClr val="bg1"/>
                </a:solidFill>
              </a:rPr>
              <a:t>Modyfikowanie dawki zależnie od stanu pacjenta (zakażenia, zabiegi chirurgiczne, gojenie ran – wzrost dawki, dobre poziomy brak infekcji – okresowe obniżenie dawki)</a:t>
            </a:r>
          </a:p>
          <a:p>
            <a:pPr>
              <a:buFontTx/>
              <a:buChar char="-"/>
            </a:pPr>
            <a:endParaRPr lang="pl-PL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995738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pl-PL" sz="2400" b="1" smtClean="0">
              <a:solidFill>
                <a:srgbClr val="66FFCC"/>
              </a:solidFill>
            </a:endParaRPr>
          </a:p>
          <a:p>
            <a:pPr>
              <a:buFontTx/>
              <a:buChar char="-"/>
            </a:pPr>
            <a:endParaRPr lang="pl-PL" sz="2400" smtClean="0">
              <a:solidFill>
                <a:schemeClr val="bg1"/>
              </a:solidFill>
            </a:endParaRPr>
          </a:p>
        </p:txBody>
      </p:sp>
      <p:sp>
        <p:nvSpPr>
          <p:cNvPr id="24579" name="Rectangle 51"/>
          <p:cNvSpPr>
            <a:spLocks noChangeArrowheads="1"/>
          </p:cNvSpPr>
          <p:nvPr/>
        </p:nvSpPr>
        <p:spPr bwMode="auto">
          <a:xfrm>
            <a:off x="0" y="3651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000" b="1" dirty="0">
                <a:solidFill>
                  <a:srgbClr val="FF0000"/>
                </a:solidFill>
                <a:cs typeface="Times New Roman" pitchFamily="18" charset="0"/>
              </a:rPr>
              <a:t>Porównanie właściwości dożylnych i podskórnych preparatów </a:t>
            </a:r>
            <a:endParaRPr lang="pl-PL" sz="2000" b="1" dirty="0">
              <a:solidFill>
                <a:srgbClr val="FF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000" b="1" dirty="0" smtClean="0">
                <a:solidFill>
                  <a:srgbClr val="FF0000"/>
                </a:solidFill>
                <a:cs typeface="Times New Roman" pitchFamily="18" charset="0"/>
              </a:rPr>
              <a:t>gammaglobulin</a:t>
            </a:r>
            <a:endParaRPr lang="pl-PL" sz="2000" dirty="0">
              <a:solidFill>
                <a:srgbClr val="FF0000"/>
              </a:solidFill>
            </a:endParaRPr>
          </a:p>
          <a:p>
            <a:pPr algn="ctr" eaLnBrk="0" hangingPunct="0"/>
            <a:endParaRPr lang="pl-PL" sz="2000" dirty="0">
              <a:solidFill>
                <a:srgbClr val="FF0000"/>
              </a:solidFill>
            </a:endParaRP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827088" y="836613"/>
          <a:ext cx="8172450" cy="6066157"/>
        </p:xfrm>
        <a:graphic>
          <a:graphicData uri="http://schemas.openxmlformats.org/drawingml/2006/table">
            <a:tbl>
              <a:tblPr/>
              <a:tblGrid>
                <a:gridCol w="4003675"/>
                <a:gridCol w="416877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DOŻYLNE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PODSKÓRNE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podawanie co 3-4 tygodnie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podawanie co tydzień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wymagany dobry dostęp do żyły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nie potrzeba wykonywać iniekcji dożylnych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nie wymaga pompy infuzyjnej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wymagana pompa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wysokie stężenia IgG bezpośrednio po infuzji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wysokie stężenia IgG przy systematycznym podawaniu przez cały czas trwania terapii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wahania stężeń IgG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stężenia IgG stabilne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wizyty w szpitalu co 2-4 tygodnie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wizyty w szpitalu co 3-4 miesiące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terapia w szpitalu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terapia możliwa w domu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wyższe koszty terapii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niższe koszty terapii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możliwość zmniejszenia dawki preparatu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5" name="Rectangle 87"/>
          <p:cNvSpPr>
            <a:spLocks noChangeArrowheads="1"/>
          </p:cNvSpPr>
          <p:nvPr/>
        </p:nvSpPr>
        <p:spPr bwMode="auto">
          <a:xfrm>
            <a:off x="0" y="528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ASz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268413"/>
            <a:ext cx="8407400" cy="5256212"/>
          </a:xfrm>
          <a:prstGeom prst="rect">
            <a:avLst/>
          </a:prstGeom>
          <a:noFill/>
        </p:spPr>
      </p:pic>
      <p:sp>
        <p:nvSpPr>
          <p:cNvPr id="45061" name="Rectangle 2"/>
          <p:cNvSpPr>
            <a:spLocks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2800" b="1">
                <a:solidFill>
                  <a:srgbClr val="F58121"/>
                </a:solidFill>
              </a:rPr>
              <a:t> POZIOM IMMUNOGLOBULINY G OSIĄGANY W ZALEŻNOŚCI OD DROGI PODANIA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sz="2800" b="1" smtClean="0">
                <a:solidFill>
                  <a:srgbClr val="F58121"/>
                </a:solidFill>
              </a:rPr>
              <a:t> SUBSTYTUCJA – OBJAWY NIEPOŻĄDANE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06425" y="1243013"/>
            <a:ext cx="828675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pl-PL" sz="2400" smtClean="0">
                <a:solidFill>
                  <a:srgbClr val="66FF33"/>
                </a:solidFill>
              </a:rPr>
              <a:t>Wczesne </a:t>
            </a:r>
            <a:r>
              <a:rPr lang="pl-PL" sz="2400" smtClean="0">
                <a:solidFill>
                  <a:schemeClr val="bg1"/>
                </a:solidFill>
              </a:rPr>
              <a:t>– w trakcie przetoczenia – reakcja anafilaktyczna, spadek ciśnienia krwi, obrzęk i skurcz oskrzeli, kaszel, gorączka, uczucie zimna, wymioty, bóle pleców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2400" smtClean="0">
                <a:solidFill>
                  <a:srgbClr val="66FF33"/>
                </a:solidFill>
              </a:rPr>
              <a:t>Późne </a:t>
            </a:r>
            <a:r>
              <a:rPr lang="pl-PL" sz="2400" smtClean="0">
                <a:solidFill>
                  <a:schemeClr val="bg1"/>
                </a:solidFill>
              </a:rPr>
              <a:t>- 24, 48, 72 godziny po przetoczeniu – długo utrzymujące się bóle głowy, uczucie rozbicia, osłabienia, objawy zmęczenia, objawy grypopodobne, objawy podrażnienia opon mózgowo-rdzeniowych (nudności, wymioty, nasilone bóle głowy, zaburzenia mowy, zaburzenia widzenia, zaburzenia równowagi)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l-PL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Zapobieganie i leczenie: profilaktyczne stosowanie środków przeciwalergicznych, leczenie objawowe (leki przeciwbólowe, przeciwgorączkowe, wlewy kroplowe,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    sterydy)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82563"/>
            <a:ext cx="8964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b="1" dirty="0">
                <a:solidFill>
                  <a:srgbClr val="FF0000"/>
                </a:solidFill>
                <a:cs typeface="Times New Roman" pitchFamily="18" charset="0"/>
              </a:rPr>
              <a:t>Rodzaje niepożądanych reakcji po przetoczeniu preparatów immunoglobulin w zależności  od stopnia  </a:t>
            </a:r>
            <a:r>
              <a:rPr lang="pl-PL" b="1" dirty="0" smtClean="0">
                <a:solidFill>
                  <a:srgbClr val="FF0000"/>
                </a:solidFill>
                <a:cs typeface="Times New Roman" pitchFamily="18" charset="0"/>
              </a:rPr>
              <a:t>nasilenia</a:t>
            </a:r>
            <a:endParaRPr lang="pl-PL" b="1" dirty="0">
              <a:solidFill>
                <a:srgbClr val="FF0000"/>
              </a:solidFill>
              <a:cs typeface="Lucida Sans Unicode" pitchFamily="34" charset="0"/>
            </a:endParaRPr>
          </a:p>
          <a:p>
            <a:pPr eaLnBrk="0" hangingPunct="0"/>
            <a:endParaRPr lang="pl-PL" b="1" dirty="0">
              <a:solidFill>
                <a:srgbClr val="FF0000"/>
              </a:solidFill>
              <a:cs typeface="Lucida Sans Unicode" pitchFamily="34" charset="0"/>
            </a:endParaRPr>
          </a:p>
        </p:txBody>
      </p:sp>
      <p:graphicFrame>
        <p:nvGraphicFramePr>
          <p:cNvPr id="47178" name="Group 74"/>
          <p:cNvGraphicFramePr>
            <a:graphicFrameLocks noGrp="1"/>
          </p:cNvGraphicFramePr>
          <p:nvPr/>
        </p:nvGraphicFramePr>
        <p:xfrm>
          <a:off x="144463" y="1006475"/>
          <a:ext cx="8964612" cy="5732463"/>
        </p:xfrm>
        <a:graphic>
          <a:graphicData uri="http://schemas.openxmlformats.org/drawingml/2006/table">
            <a:tbl>
              <a:tblPr/>
              <a:tblGrid>
                <a:gridCol w="2627312"/>
                <a:gridCol w="2952750"/>
                <a:gridCol w="33845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Reakcje łagodne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Reakcje umiarkowane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Reakcje ciężkie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bóle głowy o małym nasileniu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nudności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spadek ciśnienia krwi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 przebiegu reakcji anafilaktycznej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zaczerwienie twarzy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wymioty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obrzęk i skurcz oskrzeli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uczucie gorąca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bóle pleców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duszność znacznego stopnia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gorączka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duszność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zaburzenia  świadomości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niepokój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kaszel napadowy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utrata przytomności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uczucie rozbicia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wysypki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niewydolność nerek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osłabienie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obrzęk naczynio-ruchowy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reakcje zakrzepowo-zatorowe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dreszcze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bóle stawów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zawał mięśnia sercowego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uczucie zimna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bóle kości i mięśni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zakrzepica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wrażenie ucisku w klatce piersiowej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ból w klatce piersiowej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(u osób dorosłych)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zapalenie naczyń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nadciśnienie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rumień wielopostaciowy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anemia hemolityczna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obniżone ciśnienie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martwica w miejscu podania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neutropenia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łysienie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75" name="Rectangle 71"/>
          <p:cNvSpPr>
            <a:spLocks noChangeArrowheads="1"/>
          </p:cNvSpPr>
          <p:nvPr/>
        </p:nvSpPr>
        <p:spPr bwMode="auto">
          <a:xfrm>
            <a:off x="0" y="658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solidFill>
                <a:srgbClr val="FFFFFF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KOMÓRKI UKŁADU ODPORNOŚCI</a:t>
            </a:r>
          </a:p>
        </p:txBody>
      </p:sp>
      <p:graphicFrame>
        <p:nvGraphicFramePr>
          <p:cNvPr id="4112" name="Group 16"/>
          <p:cNvGraphicFramePr>
            <a:graphicFrameLocks noGrp="1"/>
          </p:cNvGraphicFramePr>
          <p:nvPr/>
        </p:nvGraphicFramePr>
        <p:xfrm>
          <a:off x="611188" y="1412875"/>
          <a:ext cx="8208962" cy="5510784"/>
        </p:xfrm>
        <a:graphic>
          <a:graphicData uri="http://schemas.openxmlformats.org/drawingml/2006/table">
            <a:tbl>
              <a:tblPr/>
              <a:tblGrid>
                <a:gridCol w="1873250"/>
                <a:gridCol w="6335712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Nieswoisty układ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odporności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Skóra i błony śluzowe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Komórki: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• komórki NK (naturalni zabójcy)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• granulocyty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• monocyty/makrofagi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• komórki dendrytyczne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Układ dopełniacza (ok. 30 różnych białek obecnych we krwi)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Swoisty układ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odporności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2000" b="0" i="0" u="sng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Komórki: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• limfocyty B, które produkują immunoglobuliny (IgA, IgG, IgM, IgE i IgD)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• limfocyty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txBody>
          <a:bodyPr/>
          <a:lstStyle/>
          <a:p>
            <a:r>
              <a:rPr lang="pl-PL" sz="2800" b="1" smtClean="0">
                <a:solidFill>
                  <a:srgbClr val="F58121"/>
                </a:solidFill>
              </a:rPr>
              <a:t> SUBSTYTUCJA – OBJAWY NIEPOŻĄDANE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500063" y="1714500"/>
            <a:ext cx="8286750" cy="40005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l-PL" sz="2400" smtClean="0">
                <a:solidFill>
                  <a:srgbClr val="66FF33"/>
                </a:solidFill>
              </a:rPr>
              <a:t>Forma podskórna: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l-PL" sz="2400" smtClean="0">
              <a:solidFill>
                <a:srgbClr val="66FF33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400" b="1" smtClean="0">
                <a:solidFill>
                  <a:srgbClr val="FFFF00"/>
                </a:solidFill>
              </a:rPr>
              <a:t>miejscowe</a:t>
            </a:r>
            <a:r>
              <a:rPr lang="pl-PL" sz="2400" smtClean="0">
                <a:solidFill>
                  <a:schemeClr val="bg1"/>
                </a:solidFill>
              </a:rPr>
              <a:t> –  bolesność, obrzęk, utrzymujące się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                          zaczerwienie skóry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                          przedłużone wchłanianie,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                          pozostające zgrubienia tkanki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400" b="1" smtClean="0">
                <a:solidFill>
                  <a:srgbClr val="FFFF00"/>
                </a:solidFill>
              </a:rPr>
              <a:t>uogólnione</a:t>
            </a:r>
            <a:r>
              <a:rPr lang="pl-PL" sz="2400" smtClean="0">
                <a:solidFill>
                  <a:schemeClr val="bg1"/>
                </a:solidFill>
              </a:rPr>
              <a:t> – bardzo rzadko (ok. 1%), nawet u  pacjentów z wcześniejszymi systemowymi reakcjami na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smtClean="0">
                <a:solidFill>
                  <a:schemeClr val="bg1"/>
                </a:solidFill>
              </a:rPr>
              <a:t>    immunoglobuliny podawane dożylnie. </a:t>
            </a:r>
            <a:r>
              <a:rPr lang="pl-PL" altLang="zh-CN" sz="2400" smtClean="0">
                <a:solidFill>
                  <a:schemeClr val="bg1"/>
                </a:solidFill>
              </a:rPr>
              <a:t>Nieprawidłowe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zh-CN" sz="2400" smtClean="0">
                <a:solidFill>
                  <a:schemeClr val="bg1"/>
                </a:solidFill>
              </a:rPr>
              <a:t>    podanie preparatu przeznaczonego do stosowania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zh-CN" sz="2400" smtClean="0">
                <a:solidFill>
                  <a:schemeClr val="bg1"/>
                </a:solidFill>
              </a:rPr>
              <a:t>    podskórnego, do naczynia krwionośnego</a:t>
            </a:r>
            <a:r>
              <a:rPr lang="pl-PL" altLang="zh-CN" sz="2400" b="1" smtClean="0">
                <a:solidFill>
                  <a:schemeClr val="bg1"/>
                </a:solidFill>
              </a:rPr>
              <a:t>, może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zh-CN" sz="2400" b="1" smtClean="0">
                <a:solidFill>
                  <a:schemeClr val="bg1"/>
                </a:solidFill>
              </a:rPr>
              <a:t>    spowodować wstrząs.</a:t>
            </a:r>
            <a:r>
              <a:rPr lang="pl-PL" altLang="zh-CN" sz="2400" b="1" smtClean="0"/>
              <a:t> `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4845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3492500" cy="4284663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1257300" cy="13112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l-PL" sz="1600">
                <a:solidFill>
                  <a:srgbClr val="FFFFFF"/>
                </a:solidFill>
                <a:cs typeface="Times New Roman" pitchFamily="18" charset="0"/>
              </a:rPr>
              <a:t>Pierwotne </a:t>
            </a:r>
            <a:endParaRPr lang="pl-PL" sz="900"/>
          </a:p>
          <a:p>
            <a:pPr eaLnBrk="0" hangingPunct="0"/>
            <a:r>
              <a:rPr lang="pl-PL" sz="1600">
                <a:solidFill>
                  <a:srgbClr val="FFFFFF"/>
                </a:solidFill>
                <a:cs typeface="Times New Roman" pitchFamily="18" charset="0"/>
              </a:rPr>
              <a:t>niedobory odporności</a:t>
            </a:r>
            <a:endParaRPr lang="pl-PL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-112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4192588"/>
            <a:ext cx="3492500" cy="1144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pl-PL" b="1">
              <a:solidFill>
                <a:srgbClr val="FFFFFF"/>
              </a:solidFill>
              <a:ea typeface="Times New Roman" pitchFamily="18" charset="0"/>
              <a:cs typeface="FrutigerCE-Bold"/>
            </a:endParaRPr>
          </a:p>
          <a:p>
            <a:pPr eaLnBrk="0" hangingPunct="0"/>
            <a:r>
              <a:rPr lang="pl-PL" b="1">
                <a:solidFill>
                  <a:srgbClr val="0054A5"/>
                </a:solidFill>
                <a:ea typeface="Times New Roman" pitchFamily="18" charset="0"/>
                <a:cs typeface="FrutigerCE-Bold"/>
              </a:rPr>
              <a:t>Domowa terapia podskórna</a:t>
            </a:r>
            <a:endParaRPr lang="pl-PL" sz="900">
              <a:ea typeface="Times New Roman" pitchFamily="18" charset="0"/>
              <a:cs typeface="FrutigerCE-Bold"/>
            </a:endParaRPr>
          </a:p>
          <a:p>
            <a:pPr eaLnBrk="0" hangingPunct="0"/>
            <a:r>
              <a:rPr lang="pl-PL" sz="1500">
                <a:solidFill>
                  <a:srgbClr val="0054A5"/>
                </a:solidFill>
                <a:ea typeface="Times New Roman" pitchFamily="18" charset="0"/>
                <a:cs typeface="FrutigerCE-Light"/>
              </a:rPr>
              <a:t>najlepsze rozwiązanie dla pacjentów</a:t>
            </a:r>
            <a:endParaRPr lang="pl-PL" sz="900"/>
          </a:p>
          <a:p>
            <a:pPr eaLnBrk="0" hangingPunct="0"/>
            <a:endParaRPr lang="pl-PL"/>
          </a:p>
        </p:txBody>
      </p:sp>
      <p:pic>
        <p:nvPicPr>
          <p:cNvPr id="40971" name="Picture 11" descr="ASz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0"/>
            <a:ext cx="4608512" cy="215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62263" cy="4149725"/>
          </a:xfrm>
          <a:prstGeom prst="rect">
            <a:avLst/>
          </a:prstGeom>
          <a:noFill/>
        </p:spPr>
      </p:pic>
      <p:pic>
        <p:nvPicPr>
          <p:cNvPr id="4608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35263"/>
            <a:ext cx="3024188" cy="4149725"/>
          </a:xfrm>
          <a:prstGeom prst="rect">
            <a:avLst/>
          </a:prstGeom>
          <a:noFill/>
        </p:spPr>
      </p:pic>
      <p:pic>
        <p:nvPicPr>
          <p:cNvPr id="46086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0"/>
            <a:ext cx="2987675" cy="4149725"/>
          </a:xfrm>
          <a:prstGeom prst="rect">
            <a:avLst/>
          </a:prstGeom>
          <a:noFill/>
        </p:spPr>
      </p:pic>
      <p:pic>
        <p:nvPicPr>
          <p:cNvPr id="46087" name="Picture 7" descr="ASz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708275"/>
            <a:ext cx="2843212" cy="4176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/>
          </p:cNvSpPr>
          <p:nvPr/>
        </p:nvSpPr>
        <p:spPr bwMode="auto">
          <a:xfrm>
            <a:off x="457200" y="327025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KOMÓRKI UKŁADU ODPORNOŚCI C.D.</a:t>
            </a:r>
          </a:p>
        </p:txBody>
      </p:sp>
      <p:sp>
        <p:nvSpPr>
          <p:cNvPr id="5123" name="Symbol zastępczy zawartości 2"/>
          <p:cNvSpPr>
            <a:spLocks/>
          </p:cNvSpPr>
          <p:nvPr/>
        </p:nvSpPr>
        <p:spPr bwMode="auto">
          <a:xfrm>
            <a:off x="571500" y="1071563"/>
            <a:ext cx="778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200" b="1">
              <a:solidFill>
                <a:srgbClr val="0099FF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rgbClr val="FFFF00"/>
                </a:solidFill>
              </a:rPr>
              <a:t>Granulocyty, monocyty</a:t>
            </a:r>
            <a:r>
              <a:rPr lang="pl-PL" sz="1900">
                <a:solidFill>
                  <a:schemeClr val="bg1"/>
                </a:solidFill>
              </a:rPr>
              <a:t>   – fagocytoza czyli „zjadanie” bakterii i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                    grzybów i zabijanie wewnątrz komórek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19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rgbClr val="FFFF00"/>
                </a:solidFill>
              </a:rPr>
              <a:t>Limfocyty B</a:t>
            </a:r>
            <a:r>
              <a:rPr lang="pl-PL" sz="1900">
                <a:solidFill>
                  <a:schemeClr val="bg1"/>
                </a:solidFill>
              </a:rPr>
              <a:t>     – produkcja immunoglobulin tj. białek odpornościowych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     i swoistych przeciwciał w odpowiedzi na patogen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  - pamięć immunologiczna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19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rgbClr val="FFFF00"/>
                </a:solidFill>
              </a:rPr>
              <a:t>Limfocyty T</a:t>
            </a:r>
            <a:r>
              <a:rPr lang="pl-PL" sz="1900">
                <a:solidFill>
                  <a:schemeClr val="bg1"/>
                </a:solidFill>
              </a:rPr>
              <a:t>     – kooperacja z limfocytami B: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            wspomagające   (T helper)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            supresyjne         (T suppressor)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            regulatorowe      (T regulating)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	       cytotoksyczne    (T cytotoxic)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chemeClr val="bg1"/>
                </a:solidFill>
              </a:rPr>
              <a:t>                      -   pamięć immunologiczna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19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1900">
                <a:solidFill>
                  <a:srgbClr val="FFFF00"/>
                </a:solidFill>
              </a:rPr>
              <a:t>Komórki NK</a:t>
            </a:r>
            <a:r>
              <a:rPr lang="pl-PL" sz="1900">
                <a:solidFill>
                  <a:schemeClr val="bg1"/>
                </a:solidFill>
              </a:rPr>
              <a:t>   - zwalczanie wirusów i komórek nowotworowych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19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19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876800" y="1874838"/>
            <a:ext cx="4191000" cy="487362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NARZĄDY UKŁADU ODPORNOŚCI</a:t>
            </a:r>
          </a:p>
        </p:txBody>
      </p:sp>
      <p:pic>
        <p:nvPicPr>
          <p:cNvPr id="6147" name="Picture 2" descr="śn-str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"/>
            <a:ext cx="4110038" cy="67056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ytuł 1"/>
          <p:cNvSpPr>
            <a:spLocks/>
          </p:cNvSpPr>
          <p:nvPr/>
        </p:nvSpPr>
        <p:spPr bwMode="auto">
          <a:xfrm>
            <a:off x="971550" y="404813"/>
            <a:ext cx="7848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ETAPY ODPOWIEDZI IMMUNOLOGICZNEJ</a:t>
            </a:r>
          </a:p>
        </p:txBody>
      </p:sp>
      <p:sp>
        <p:nvSpPr>
          <p:cNvPr id="44038" name="Symbol zastępczy zawartości 2"/>
          <p:cNvSpPr>
            <a:spLocks/>
          </p:cNvSpPr>
          <p:nvPr/>
        </p:nvSpPr>
        <p:spPr bwMode="auto">
          <a:xfrm>
            <a:off x="571500" y="1071563"/>
            <a:ext cx="778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200" b="1">
              <a:solidFill>
                <a:srgbClr val="0099FF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pl-PL" sz="2400">
                <a:solidFill>
                  <a:schemeClr val="bg1"/>
                </a:solidFill>
              </a:rPr>
              <a:t>Rozpoznanie obecności drobnoustrojów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4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 startAt="2"/>
            </a:pPr>
            <a:r>
              <a:rPr lang="pl-PL" sz="2400">
                <a:solidFill>
                  <a:schemeClr val="bg1"/>
                </a:solidFill>
              </a:rPr>
              <a:t>Zwiększenie przepuszczalności naczyń i   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2400">
                <a:solidFill>
                  <a:schemeClr val="bg1"/>
                </a:solidFill>
              </a:rPr>
              <a:t>     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2400">
                <a:solidFill>
                  <a:schemeClr val="bg1"/>
                </a:solidFill>
              </a:rPr>
              <a:t>     utworzenie wysięku zapalnego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4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 startAt="3"/>
            </a:pPr>
            <a:r>
              <a:rPr lang="pl-PL" sz="2400">
                <a:solidFill>
                  <a:schemeClr val="bg1"/>
                </a:solidFill>
              </a:rPr>
              <a:t>Ściągnięcie do miejsca inwazji komórek układu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 startAt="3"/>
            </a:pPr>
            <a:endParaRPr lang="pl-PL" sz="24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2400">
                <a:solidFill>
                  <a:schemeClr val="bg1"/>
                </a:solidFill>
              </a:rPr>
              <a:t>     odpornościowego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40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2400">
                <a:solidFill>
                  <a:schemeClr val="bg1"/>
                </a:solidFill>
              </a:rPr>
              <a:t>   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2400">
                <a:solidFill>
                  <a:schemeClr val="bg1"/>
                </a:solidFill>
              </a:rPr>
              <a:t>     </a:t>
            </a:r>
            <a:r>
              <a:rPr lang="pl-PL" sz="2400">
                <a:solidFill>
                  <a:srgbClr val="66FF33"/>
                </a:solidFill>
              </a:rPr>
              <a:t>Eliminacja inwazji albo aktywacja mechanizmów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l-PL" sz="2400">
                <a:solidFill>
                  <a:srgbClr val="66FF33"/>
                </a:solidFill>
              </a:rPr>
              <a:t>     swoistych.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l-PL" sz="2400">
              <a:solidFill>
                <a:srgbClr val="66FF33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4211638" y="4581525"/>
            <a:ext cx="0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Śn-str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502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15000" y="1905000"/>
            <a:ext cx="320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PREZENTACJA</a:t>
            </a:r>
          </a:p>
          <a:p>
            <a:pPr algn="ctr"/>
            <a:r>
              <a:rPr lang="pl-PL" sz="2800" b="1">
                <a:solidFill>
                  <a:srgbClr val="F58121"/>
                </a:solidFill>
              </a:rPr>
              <a:t>ANTYGENU</a:t>
            </a:r>
            <a:endParaRPr lang="en-GB" sz="2800" b="1">
              <a:solidFill>
                <a:srgbClr val="F581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58121"/>
                </a:solidFill>
              </a:rPr>
              <a:t>PROLIFERACJA KOMÓREK T</a:t>
            </a:r>
            <a:endParaRPr lang="en-GB" sz="2800" b="1" smtClean="0">
              <a:solidFill>
                <a:srgbClr val="F58121"/>
              </a:solidFill>
            </a:endParaRPr>
          </a:p>
        </p:txBody>
      </p:sp>
      <p:pic>
        <p:nvPicPr>
          <p:cNvPr id="8195" name="Picture 3" descr="IMMUNOL-RYC8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03300"/>
            <a:ext cx="55626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685800" y="43497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>
                <a:solidFill>
                  <a:srgbClr val="F58121"/>
                </a:solidFill>
              </a:rPr>
              <a:t>ODPORNOŚĆ KOMÓRKOWA </a:t>
            </a:r>
            <a:br>
              <a:rPr lang="pl-PL" sz="2800" b="1">
                <a:solidFill>
                  <a:srgbClr val="F58121"/>
                </a:solidFill>
              </a:rPr>
            </a:br>
            <a:r>
              <a:rPr lang="pl-PL" sz="2800" b="1">
                <a:solidFill>
                  <a:srgbClr val="F58121"/>
                </a:solidFill>
              </a:rPr>
              <a:t/>
            </a:r>
            <a:br>
              <a:rPr lang="pl-PL" sz="2800" b="1">
                <a:solidFill>
                  <a:srgbClr val="F58121"/>
                </a:solidFill>
              </a:rPr>
            </a:br>
            <a:endParaRPr lang="en-GB" sz="2000" b="1">
              <a:solidFill>
                <a:srgbClr val="66FF33"/>
              </a:solidFill>
            </a:endParaRPr>
          </a:p>
        </p:txBody>
      </p:sp>
      <p:pic>
        <p:nvPicPr>
          <p:cNvPr id="41989" name="Picture 5" descr="figure_08_3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7388"/>
            <a:ext cx="5935663" cy="6170612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102350" y="836613"/>
            <a:ext cx="304165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b="1">
                <a:solidFill>
                  <a:srgbClr val="66FF33"/>
                </a:solidFill>
              </a:rPr>
              <a:t>Limfocyt T „spotyka” </a:t>
            </a:r>
          </a:p>
          <a:p>
            <a:r>
              <a:rPr lang="pl-PL" b="1">
                <a:solidFill>
                  <a:srgbClr val="66FF33"/>
                </a:solidFill>
              </a:rPr>
              <a:t>komórkę obcą</a:t>
            </a: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r>
              <a:rPr lang="pl-PL" b="1">
                <a:solidFill>
                  <a:srgbClr val="66FF33"/>
                </a:solidFill>
              </a:rPr>
              <a:t>Dochodzi do rozpoznania  patogenu i zmian w limfocycie T </a:t>
            </a: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r>
              <a:rPr lang="pl-PL" b="1">
                <a:solidFill>
                  <a:srgbClr val="66FF33"/>
                </a:solidFill>
              </a:rPr>
              <a:t>Limfocyt T powoduje rozpad obcej komórki</a:t>
            </a: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  <a:p>
            <a:endParaRPr lang="pl-PL" b="1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1789</TotalTime>
  <Words>1486</Words>
  <Application>Microsoft Office PowerPoint</Application>
  <PresentationFormat>Pokaz na ekranie (4:3)</PresentationFormat>
  <Paragraphs>324</Paragraphs>
  <Slides>32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3" baseType="lpstr">
      <vt:lpstr>Arial</vt:lpstr>
      <vt:lpstr>Calibri</vt:lpstr>
      <vt:lpstr>Tahoma</vt:lpstr>
      <vt:lpstr>Wingdings</vt:lpstr>
      <vt:lpstr>Times New Roman</vt:lpstr>
      <vt:lpstr>Lucida Sans Unicode</vt:lpstr>
      <vt:lpstr>Symbol</vt:lpstr>
      <vt:lpstr>FrutigerCE-Bold</vt:lpstr>
      <vt:lpstr>FrutigerCE-Light</vt:lpstr>
      <vt:lpstr>Motyw pakietu Office</vt:lpstr>
      <vt:lpstr>Wykres programu Microsoft Graph 2000</vt:lpstr>
      <vt:lpstr>PIERWOTNE NIEDOBORY ODPORNOŚCI    DIAGNOSTYKA  I  LECZENIE</vt:lpstr>
      <vt:lpstr>Slajd 2</vt:lpstr>
      <vt:lpstr>KOMÓRKI UKŁADU ODPORNOŚCI</vt:lpstr>
      <vt:lpstr>Slajd 4</vt:lpstr>
      <vt:lpstr>NARZĄDY UKŁADU ODPORNOŚCI</vt:lpstr>
      <vt:lpstr>Slajd 6</vt:lpstr>
      <vt:lpstr>Slajd 7</vt:lpstr>
      <vt:lpstr>PROLIFERACJA KOMÓREK T</vt:lpstr>
      <vt:lpstr>Slajd 9</vt:lpstr>
      <vt:lpstr>KLONALNA SELEKCJA KOMÓREK B</vt:lpstr>
      <vt:lpstr>ODPORNOŚĆ HUMORALNA - IMMUNOGLOBULINY</vt:lpstr>
      <vt:lpstr>IMMUNOGLOBULINY  W  SUROWICY PŁODU     I  NOWORODKA</vt:lpstr>
      <vt:lpstr>Slajd 13</vt:lpstr>
      <vt:lpstr>NIEDOBORY ODPORNOŚCI</vt:lpstr>
      <vt:lpstr>NIEDOBORY ODPORNOŚCI - OBJAWY</vt:lpstr>
      <vt:lpstr>NIEDOBORY ODPORNOŚCI</vt:lpstr>
      <vt:lpstr>Slajd 17</vt:lpstr>
      <vt:lpstr>Slajd 18</vt:lpstr>
      <vt:lpstr>Slajd 19</vt:lpstr>
      <vt:lpstr>MIEJSCA DEFEKTÓW W ONTOGENEZIE LIMFOCYTA B</vt:lpstr>
      <vt:lpstr>Slajd 21</vt:lpstr>
      <vt:lpstr>Slajd 22</vt:lpstr>
      <vt:lpstr>Slajd 23</vt:lpstr>
      <vt:lpstr>Slajd 24</vt:lpstr>
      <vt:lpstr>NIEDOBORY ODPORNOŚCI - SUBSTYTUCJA</vt:lpstr>
      <vt:lpstr>Slajd 26</vt:lpstr>
      <vt:lpstr>Slajd 27</vt:lpstr>
      <vt:lpstr> SUBSTYTUCJA – OBJAWY NIEPOŻĄDANE</vt:lpstr>
      <vt:lpstr>Slajd 29</vt:lpstr>
      <vt:lpstr> SUBSTYTUCJA – OBJAWY NIEPOŻĄDANE</vt:lpstr>
      <vt:lpstr>Slajd 31</vt:lpstr>
      <vt:lpstr>Slajd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NIEDOBORY ODPORNOŚCI DIAGNOSTYKA, KLINIKA, LECZENIE,</dc:title>
  <dc:creator>klontwa</dc:creator>
  <cp:lastModifiedBy>Marta Szobska</cp:lastModifiedBy>
  <cp:revision>112</cp:revision>
  <dcterms:created xsi:type="dcterms:W3CDTF">2008-08-03T17:23:31Z</dcterms:created>
  <dcterms:modified xsi:type="dcterms:W3CDTF">2011-09-14T19:45:04Z</dcterms:modified>
</cp:coreProperties>
</file>